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278" r:id="rId2"/>
    <p:sldId id="277" r:id="rId3"/>
    <p:sldId id="299" r:id="rId4"/>
    <p:sldId id="310" r:id="rId5"/>
    <p:sldId id="301" r:id="rId6"/>
    <p:sldId id="300" r:id="rId7"/>
    <p:sldId id="307" r:id="rId8"/>
    <p:sldId id="269" r:id="rId9"/>
    <p:sldId id="309" r:id="rId10"/>
    <p:sldId id="308" r:id="rId11"/>
    <p:sldId id="306" r:id="rId12"/>
    <p:sldId id="311" r:id="rId13"/>
    <p:sldId id="279" r:id="rId14"/>
  </p:sldIdLst>
  <p:sldSz cx="12192000" cy="6858000"/>
  <p:notesSz cx="6858000" cy="9144000"/>
  <p:embeddedFontLst>
    <p:embeddedFont>
      <p:font typeface="思源黑体 CN Bold" panose="02010600030101010101" charset="-122"/>
      <p:bold r:id="rId16"/>
    </p:embeddedFont>
    <p:embeddedFont>
      <p:font typeface="思源黑体 CN Regular" panose="02010600030101010101" charset="-122"/>
      <p:regular r:id="rId17"/>
    </p:embeddedFont>
    <p:embeddedFont>
      <p:font typeface="Abadi" panose="020B0604020104020204" pitchFamily="34" charset="0"/>
      <p:regular r:id="rId18"/>
    </p:embeddedFont>
    <p:embeddedFont>
      <p:font typeface="Agency FB" panose="020B0503020202020204" pitchFamily="34" charset="0"/>
      <p:regular r:id="rId19"/>
      <p:bold r:id="rId20"/>
    </p:embeddedFont>
    <p:embeddedFont>
      <p:font typeface="微软雅黑" panose="020B0503020204020204" pitchFamily="34" charset="-122"/>
      <p:regular r:id="rId21"/>
      <p:bold r:id="rId22"/>
    </p:embeddedFont>
  </p:embeddedFontLst>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416B"/>
    <a:srgbClr val="CBBD9F"/>
    <a:srgbClr val="CED4E8"/>
    <a:srgbClr val="F6F4EE"/>
    <a:srgbClr val="DEAD34"/>
    <a:srgbClr val="675837"/>
    <a:srgbClr val="E6DFD0"/>
    <a:srgbClr val="B3BDDB"/>
    <a:srgbClr val="F0F0F0"/>
    <a:srgbClr val="C2B2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8" d="100"/>
          <a:sy n="108"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1">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EA112C6-51A5-4F56-98CF-65A7F8322F8A}" type="doc">
      <dgm:prSet loTypeId="urn:microsoft.com/office/officeart/2005/8/layout/process1" loCatId="process" qsTypeId="urn:microsoft.com/office/officeart/2005/8/quickstyle/3d1#1" qsCatId="3D" csTypeId="urn:microsoft.com/office/officeart/2005/8/colors/accent0_3#1" csCatId="mainScheme" phldr="1"/>
      <dgm:spPr/>
    </dgm:pt>
    <dgm:pt modelId="{9D3FCA86-21D0-45BB-9ECD-CF1833A357AF}">
      <dgm:prSet phldrT="[文本]"/>
      <dgm:spPr/>
      <dgm:t>
        <a:bodyPr/>
        <a:lstStyle/>
        <a:p>
          <a:r>
            <a:rPr lang="zh-CN" altLang="en-US" dirty="0"/>
            <a:t>爬虫获取气温数据</a:t>
          </a:r>
        </a:p>
      </dgm:t>
    </dgm:pt>
    <dgm:pt modelId="{77DB75A9-ACA6-4FBA-A322-6F4A277099F2}" type="parTrans" cxnId="{EFBC5A84-75EA-4933-A9AA-1CF29A754553}">
      <dgm:prSet/>
      <dgm:spPr/>
      <dgm:t>
        <a:bodyPr/>
        <a:lstStyle/>
        <a:p>
          <a:endParaRPr lang="zh-CN" altLang="en-US"/>
        </a:p>
      </dgm:t>
    </dgm:pt>
    <dgm:pt modelId="{5675165F-C477-4E5C-BEAD-EA8DD30BF35E}" type="sibTrans" cxnId="{EFBC5A84-75EA-4933-A9AA-1CF29A754553}">
      <dgm:prSet/>
      <dgm:spPr/>
      <dgm:t>
        <a:bodyPr/>
        <a:lstStyle/>
        <a:p>
          <a:endParaRPr lang="zh-CN" altLang="en-US"/>
        </a:p>
      </dgm:t>
    </dgm:pt>
    <dgm:pt modelId="{089CE31F-540C-4844-B8A5-C81F30B11C56}">
      <dgm:prSet phldrT="[文本]"/>
      <dgm:spPr/>
      <dgm:t>
        <a:bodyPr/>
        <a:lstStyle/>
        <a:p>
          <a:r>
            <a:rPr lang="zh-CN" altLang="en-US" dirty="0"/>
            <a:t>数据写入</a:t>
          </a:r>
          <a:r>
            <a:rPr lang="en-US" altLang="zh-CN" dirty="0"/>
            <a:t>csv</a:t>
          </a:r>
          <a:r>
            <a:rPr lang="zh-CN" altLang="en-US" dirty="0"/>
            <a:t>文件</a:t>
          </a:r>
        </a:p>
      </dgm:t>
    </dgm:pt>
    <dgm:pt modelId="{BF70AC88-072B-4645-A361-1A16697A82D8}" type="parTrans" cxnId="{EC31D416-3976-44FA-A2DE-A0BADCE5A77A}">
      <dgm:prSet/>
      <dgm:spPr/>
      <dgm:t>
        <a:bodyPr/>
        <a:lstStyle/>
        <a:p>
          <a:endParaRPr lang="zh-CN" altLang="en-US"/>
        </a:p>
      </dgm:t>
    </dgm:pt>
    <dgm:pt modelId="{2037355F-96B9-416D-9584-F901919D323B}" type="sibTrans" cxnId="{EC31D416-3976-44FA-A2DE-A0BADCE5A77A}">
      <dgm:prSet/>
      <dgm:spPr/>
      <dgm:t>
        <a:bodyPr/>
        <a:lstStyle/>
        <a:p>
          <a:endParaRPr lang="zh-CN" altLang="en-US"/>
        </a:p>
      </dgm:t>
    </dgm:pt>
    <dgm:pt modelId="{B9D1F3F9-ED66-4360-B544-A3E2C260C221}">
      <dgm:prSet phldrT="[文本]"/>
      <dgm:spPr/>
      <dgm:t>
        <a:bodyPr/>
        <a:lstStyle/>
        <a:p>
          <a:r>
            <a:rPr lang="zh-CN" altLang="en-US" dirty="0"/>
            <a:t>数据预处理</a:t>
          </a:r>
        </a:p>
      </dgm:t>
    </dgm:pt>
    <dgm:pt modelId="{4611D21A-F0D7-402A-8203-67A190BAC8AA}" type="parTrans" cxnId="{3EFBD908-A052-4CF5-A314-700954665C63}">
      <dgm:prSet/>
      <dgm:spPr/>
      <dgm:t>
        <a:bodyPr/>
        <a:lstStyle/>
        <a:p>
          <a:endParaRPr lang="zh-CN" altLang="en-US"/>
        </a:p>
      </dgm:t>
    </dgm:pt>
    <dgm:pt modelId="{23282854-2868-4E52-A355-390C3F7DE046}" type="sibTrans" cxnId="{3EFBD908-A052-4CF5-A314-700954665C63}">
      <dgm:prSet/>
      <dgm:spPr/>
      <dgm:t>
        <a:bodyPr/>
        <a:lstStyle/>
        <a:p>
          <a:endParaRPr lang="zh-CN" altLang="en-US"/>
        </a:p>
      </dgm:t>
    </dgm:pt>
    <dgm:pt modelId="{C6C5441D-1434-4AC7-8D6A-F6750FE2B5F0}">
      <dgm:prSet phldrT="[文本]"/>
      <dgm:spPr/>
      <dgm:t>
        <a:bodyPr/>
        <a:lstStyle/>
        <a:p>
          <a:r>
            <a:rPr lang="zh-CN" altLang="en-US" dirty="0"/>
            <a:t>构建随机树森林训练模型</a:t>
          </a:r>
        </a:p>
      </dgm:t>
    </dgm:pt>
    <dgm:pt modelId="{53681A69-30B3-4D9A-83C4-4012D23506D5}" type="parTrans" cxnId="{E9693DDD-68DD-4E8D-A899-955077422C2C}">
      <dgm:prSet/>
      <dgm:spPr/>
      <dgm:t>
        <a:bodyPr/>
        <a:lstStyle/>
        <a:p>
          <a:endParaRPr lang="zh-CN" altLang="en-US"/>
        </a:p>
      </dgm:t>
    </dgm:pt>
    <dgm:pt modelId="{DD18EFA1-28B5-49A8-AECC-EC7846B6679D}" type="sibTrans" cxnId="{E9693DDD-68DD-4E8D-A899-955077422C2C}">
      <dgm:prSet/>
      <dgm:spPr/>
      <dgm:t>
        <a:bodyPr/>
        <a:lstStyle/>
        <a:p>
          <a:endParaRPr lang="zh-CN" altLang="en-US"/>
        </a:p>
      </dgm:t>
    </dgm:pt>
    <dgm:pt modelId="{514FCD98-3ECF-41B2-AB98-BB143DA74E01}">
      <dgm:prSet phldrT="[文本]"/>
      <dgm:spPr/>
      <dgm:t>
        <a:bodyPr/>
        <a:lstStyle/>
        <a:p>
          <a:r>
            <a:rPr lang="zh-CN" altLang="en-US" dirty="0"/>
            <a:t>进行气温预测</a:t>
          </a:r>
        </a:p>
      </dgm:t>
    </dgm:pt>
    <dgm:pt modelId="{D71944CC-6914-4C70-829F-CB5210F52451}" type="parTrans" cxnId="{BEFB90E8-0F26-49A8-BF96-192C71D183F1}">
      <dgm:prSet/>
      <dgm:spPr/>
      <dgm:t>
        <a:bodyPr/>
        <a:lstStyle/>
        <a:p>
          <a:endParaRPr lang="zh-CN" altLang="en-US"/>
        </a:p>
      </dgm:t>
    </dgm:pt>
    <dgm:pt modelId="{6A6E9FEF-888B-4FF8-89C7-018C90D3E408}" type="sibTrans" cxnId="{BEFB90E8-0F26-49A8-BF96-192C71D183F1}">
      <dgm:prSet/>
      <dgm:spPr/>
      <dgm:t>
        <a:bodyPr/>
        <a:lstStyle/>
        <a:p>
          <a:endParaRPr lang="zh-CN" altLang="en-US"/>
        </a:p>
      </dgm:t>
    </dgm:pt>
    <dgm:pt modelId="{09538365-C6C1-434D-9DAD-E00662FB3A36}" type="pres">
      <dgm:prSet presAssocID="{FEA112C6-51A5-4F56-98CF-65A7F8322F8A}" presName="Name0" presStyleCnt="0">
        <dgm:presLayoutVars>
          <dgm:dir/>
          <dgm:resizeHandles val="exact"/>
        </dgm:presLayoutVars>
      </dgm:prSet>
      <dgm:spPr/>
    </dgm:pt>
    <dgm:pt modelId="{9912041C-2C9A-411F-86E8-EF2E4C3AF1CB}" type="pres">
      <dgm:prSet presAssocID="{9D3FCA86-21D0-45BB-9ECD-CF1833A357AF}" presName="node" presStyleLbl="node1" presStyleIdx="0" presStyleCnt="5">
        <dgm:presLayoutVars>
          <dgm:bulletEnabled val="1"/>
        </dgm:presLayoutVars>
      </dgm:prSet>
      <dgm:spPr/>
    </dgm:pt>
    <dgm:pt modelId="{896715EF-15CB-43B1-91AF-48BB3D003DDE}" type="pres">
      <dgm:prSet presAssocID="{5675165F-C477-4E5C-BEAD-EA8DD30BF35E}" presName="sibTrans" presStyleLbl="sibTrans2D1" presStyleIdx="0" presStyleCnt="4"/>
      <dgm:spPr/>
    </dgm:pt>
    <dgm:pt modelId="{C665ABA3-CB48-4942-9CCF-B0B6A1938D73}" type="pres">
      <dgm:prSet presAssocID="{5675165F-C477-4E5C-BEAD-EA8DD30BF35E}" presName="connectorText" presStyleLbl="sibTrans2D1" presStyleIdx="0" presStyleCnt="4"/>
      <dgm:spPr/>
    </dgm:pt>
    <dgm:pt modelId="{7A907790-A42E-4B35-8D22-03FB85B4873A}" type="pres">
      <dgm:prSet presAssocID="{089CE31F-540C-4844-B8A5-C81F30B11C56}" presName="node" presStyleLbl="node1" presStyleIdx="1" presStyleCnt="5">
        <dgm:presLayoutVars>
          <dgm:bulletEnabled val="1"/>
        </dgm:presLayoutVars>
      </dgm:prSet>
      <dgm:spPr/>
    </dgm:pt>
    <dgm:pt modelId="{97C0AAD2-6661-4CC1-A827-A7ED613A787A}" type="pres">
      <dgm:prSet presAssocID="{2037355F-96B9-416D-9584-F901919D323B}" presName="sibTrans" presStyleLbl="sibTrans2D1" presStyleIdx="1" presStyleCnt="4"/>
      <dgm:spPr/>
    </dgm:pt>
    <dgm:pt modelId="{870AFDE0-FA4F-40A8-AA24-7741DE557158}" type="pres">
      <dgm:prSet presAssocID="{2037355F-96B9-416D-9584-F901919D323B}" presName="connectorText" presStyleLbl="sibTrans2D1" presStyleIdx="1" presStyleCnt="4"/>
      <dgm:spPr/>
    </dgm:pt>
    <dgm:pt modelId="{F4A43FA0-BA69-4702-A369-D1078CC5F428}" type="pres">
      <dgm:prSet presAssocID="{B9D1F3F9-ED66-4360-B544-A3E2C260C221}" presName="node" presStyleLbl="node1" presStyleIdx="2" presStyleCnt="5">
        <dgm:presLayoutVars>
          <dgm:bulletEnabled val="1"/>
        </dgm:presLayoutVars>
      </dgm:prSet>
      <dgm:spPr/>
    </dgm:pt>
    <dgm:pt modelId="{D27191A7-8653-4EFF-AE88-7EBEAD268AF0}" type="pres">
      <dgm:prSet presAssocID="{23282854-2868-4E52-A355-390C3F7DE046}" presName="sibTrans" presStyleLbl="sibTrans2D1" presStyleIdx="2" presStyleCnt="4"/>
      <dgm:spPr/>
    </dgm:pt>
    <dgm:pt modelId="{4FBC0BAD-6D2B-4779-BCE3-B335AF18C686}" type="pres">
      <dgm:prSet presAssocID="{23282854-2868-4E52-A355-390C3F7DE046}" presName="connectorText" presStyleLbl="sibTrans2D1" presStyleIdx="2" presStyleCnt="4"/>
      <dgm:spPr/>
    </dgm:pt>
    <dgm:pt modelId="{1FBEC1D5-0B5F-4455-AF86-9CCC0A63678F}" type="pres">
      <dgm:prSet presAssocID="{C6C5441D-1434-4AC7-8D6A-F6750FE2B5F0}" presName="node" presStyleLbl="node1" presStyleIdx="3" presStyleCnt="5">
        <dgm:presLayoutVars>
          <dgm:bulletEnabled val="1"/>
        </dgm:presLayoutVars>
      </dgm:prSet>
      <dgm:spPr/>
    </dgm:pt>
    <dgm:pt modelId="{EB49263C-FCB2-49AC-90C2-E36F42EEE9F4}" type="pres">
      <dgm:prSet presAssocID="{DD18EFA1-28B5-49A8-AECC-EC7846B6679D}" presName="sibTrans" presStyleLbl="sibTrans2D1" presStyleIdx="3" presStyleCnt="4"/>
      <dgm:spPr/>
    </dgm:pt>
    <dgm:pt modelId="{F375F9C4-A394-426F-8559-0823AC98DAEC}" type="pres">
      <dgm:prSet presAssocID="{DD18EFA1-28B5-49A8-AECC-EC7846B6679D}" presName="connectorText" presStyleLbl="sibTrans2D1" presStyleIdx="3" presStyleCnt="4"/>
      <dgm:spPr/>
    </dgm:pt>
    <dgm:pt modelId="{FC85BF93-1F55-44C4-81D1-52256AA534C2}" type="pres">
      <dgm:prSet presAssocID="{514FCD98-3ECF-41B2-AB98-BB143DA74E01}" presName="node" presStyleLbl="node1" presStyleIdx="4" presStyleCnt="5">
        <dgm:presLayoutVars>
          <dgm:bulletEnabled val="1"/>
        </dgm:presLayoutVars>
      </dgm:prSet>
      <dgm:spPr/>
    </dgm:pt>
  </dgm:ptLst>
  <dgm:cxnLst>
    <dgm:cxn modelId="{7AE89505-5BAF-4F16-B0FA-97C9C2DEC74B}" type="presOf" srcId="{C6C5441D-1434-4AC7-8D6A-F6750FE2B5F0}" destId="{1FBEC1D5-0B5F-4455-AF86-9CCC0A63678F}" srcOrd="0" destOrd="0" presId="urn:microsoft.com/office/officeart/2005/8/layout/process1"/>
    <dgm:cxn modelId="{3EFBD908-A052-4CF5-A314-700954665C63}" srcId="{FEA112C6-51A5-4F56-98CF-65A7F8322F8A}" destId="{B9D1F3F9-ED66-4360-B544-A3E2C260C221}" srcOrd="2" destOrd="0" parTransId="{4611D21A-F0D7-402A-8203-67A190BAC8AA}" sibTransId="{23282854-2868-4E52-A355-390C3F7DE046}"/>
    <dgm:cxn modelId="{799C270C-BF34-4145-9DFB-8FA5DBCE119B}" type="presOf" srcId="{5675165F-C477-4E5C-BEAD-EA8DD30BF35E}" destId="{896715EF-15CB-43B1-91AF-48BB3D003DDE}" srcOrd="0" destOrd="0" presId="urn:microsoft.com/office/officeart/2005/8/layout/process1"/>
    <dgm:cxn modelId="{1DDEBA0D-2650-437F-98B4-A7C147AFC612}" type="presOf" srcId="{23282854-2868-4E52-A355-390C3F7DE046}" destId="{D27191A7-8653-4EFF-AE88-7EBEAD268AF0}" srcOrd="0" destOrd="0" presId="urn:microsoft.com/office/officeart/2005/8/layout/process1"/>
    <dgm:cxn modelId="{EC31D416-3976-44FA-A2DE-A0BADCE5A77A}" srcId="{FEA112C6-51A5-4F56-98CF-65A7F8322F8A}" destId="{089CE31F-540C-4844-B8A5-C81F30B11C56}" srcOrd="1" destOrd="0" parTransId="{BF70AC88-072B-4645-A361-1A16697A82D8}" sibTransId="{2037355F-96B9-416D-9584-F901919D323B}"/>
    <dgm:cxn modelId="{DA358526-126A-43B1-B030-7710C23FCFFA}" type="presOf" srcId="{2037355F-96B9-416D-9584-F901919D323B}" destId="{870AFDE0-FA4F-40A8-AA24-7741DE557158}" srcOrd="1" destOrd="0" presId="urn:microsoft.com/office/officeart/2005/8/layout/process1"/>
    <dgm:cxn modelId="{DE1ABC56-F7B6-4786-B781-EC4E1E94A7B7}" type="presOf" srcId="{089CE31F-540C-4844-B8A5-C81F30B11C56}" destId="{7A907790-A42E-4B35-8D22-03FB85B4873A}" srcOrd="0" destOrd="0" presId="urn:microsoft.com/office/officeart/2005/8/layout/process1"/>
    <dgm:cxn modelId="{EFBC5A84-75EA-4933-A9AA-1CF29A754553}" srcId="{FEA112C6-51A5-4F56-98CF-65A7F8322F8A}" destId="{9D3FCA86-21D0-45BB-9ECD-CF1833A357AF}" srcOrd="0" destOrd="0" parTransId="{77DB75A9-ACA6-4FBA-A322-6F4A277099F2}" sibTransId="{5675165F-C477-4E5C-BEAD-EA8DD30BF35E}"/>
    <dgm:cxn modelId="{64890F89-BE4C-4305-8329-7446B0A41421}" type="presOf" srcId="{DD18EFA1-28B5-49A8-AECC-EC7846B6679D}" destId="{EB49263C-FCB2-49AC-90C2-E36F42EEE9F4}" srcOrd="0" destOrd="0" presId="urn:microsoft.com/office/officeart/2005/8/layout/process1"/>
    <dgm:cxn modelId="{EBCF999D-3AEC-45BB-A9AD-909F2B355BE5}" type="presOf" srcId="{9D3FCA86-21D0-45BB-9ECD-CF1833A357AF}" destId="{9912041C-2C9A-411F-86E8-EF2E4C3AF1CB}" srcOrd="0" destOrd="0" presId="urn:microsoft.com/office/officeart/2005/8/layout/process1"/>
    <dgm:cxn modelId="{446B77BB-4F57-4C10-9199-42B026F12A6F}" type="presOf" srcId="{FEA112C6-51A5-4F56-98CF-65A7F8322F8A}" destId="{09538365-C6C1-434D-9DAD-E00662FB3A36}" srcOrd="0" destOrd="0" presId="urn:microsoft.com/office/officeart/2005/8/layout/process1"/>
    <dgm:cxn modelId="{05ACD7BF-2E37-4A99-BB68-DE95DE6C298C}" type="presOf" srcId="{514FCD98-3ECF-41B2-AB98-BB143DA74E01}" destId="{FC85BF93-1F55-44C4-81D1-52256AA534C2}" srcOrd="0" destOrd="0" presId="urn:microsoft.com/office/officeart/2005/8/layout/process1"/>
    <dgm:cxn modelId="{A78D70C4-061E-4DBB-88E9-A4DC143706CB}" type="presOf" srcId="{5675165F-C477-4E5C-BEAD-EA8DD30BF35E}" destId="{C665ABA3-CB48-4942-9CCF-B0B6A1938D73}" srcOrd="1" destOrd="0" presId="urn:microsoft.com/office/officeart/2005/8/layout/process1"/>
    <dgm:cxn modelId="{D168E5CB-6ACE-47C4-9CDD-2ED3E48BF050}" type="presOf" srcId="{DD18EFA1-28B5-49A8-AECC-EC7846B6679D}" destId="{F375F9C4-A394-426F-8559-0823AC98DAEC}" srcOrd="1" destOrd="0" presId="urn:microsoft.com/office/officeart/2005/8/layout/process1"/>
    <dgm:cxn modelId="{E5DE59D1-DA22-495C-910E-7B51809BC930}" type="presOf" srcId="{B9D1F3F9-ED66-4360-B544-A3E2C260C221}" destId="{F4A43FA0-BA69-4702-A369-D1078CC5F428}" srcOrd="0" destOrd="0" presId="urn:microsoft.com/office/officeart/2005/8/layout/process1"/>
    <dgm:cxn modelId="{1C29D5DA-3BB6-4876-A50A-2C8047027FE4}" type="presOf" srcId="{23282854-2868-4E52-A355-390C3F7DE046}" destId="{4FBC0BAD-6D2B-4779-BCE3-B335AF18C686}" srcOrd="1" destOrd="0" presId="urn:microsoft.com/office/officeart/2005/8/layout/process1"/>
    <dgm:cxn modelId="{E9693DDD-68DD-4E8D-A899-955077422C2C}" srcId="{FEA112C6-51A5-4F56-98CF-65A7F8322F8A}" destId="{C6C5441D-1434-4AC7-8D6A-F6750FE2B5F0}" srcOrd="3" destOrd="0" parTransId="{53681A69-30B3-4D9A-83C4-4012D23506D5}" sibTransId="{DD18EFA1-28B5-49A8-AECC-EC7846B6679D}"/>
    <dgm:cxn modelId="{BD2BB1DF-2342-4BD6-923A-04566C4D9231}" type="presOf" srcId="{2037355F-96B9-416D-9584-F901919D323B}" destId="{97C0AAD2-6661-4CC1-A827-A7ED613A787A}" srcOrd="0" destOrd="0" presId="urn:microsoft.com/office/officeart/2005/8/layout/process1"/>
    <dgm:cxn modelId="{BEFB90E8-0F26-49A8-BF96-192C71D183F1}" srcId="{FEA112C6-51A5-4F56-98CF-65A7F8322F8A}" destId="{514FCD98-3ECF-41B2-AB98-BB143DA74E01}" srcOrd="4" destOrd="0" parTransId="{D71944CC-6914-4C70-829F-CB5210F52451}" sibTransId="{6A6E9FEF-888B-4FF8-89C7-018C90D3E408}"/>
    <dgm:cxn modelId="{8CCFF036-280E-4D86-84D2-74F3DA2C3A22}" type="presParOf" srcId="{09538365-C6C1-434D-9DAD-E00662FB3A36}" destId="{9912041C-2C9A-411F-86E8-EF2E4C3AF1CB}" srcOrd="0" destOrd="0" presId="urn:microsoft.com/office/officeart/2005/8/layout/process1"/>
    <dgm:cxn modelId="{ADF06AC3-1396-4436-83DC-69DC367C79D8}" type="presParOf" srcId="{09538365-C6C1-434D-9DAD-E00662FB3A36}" destId="{896715EF-15CB-43B1-91AF-48BB3D003DDE}" srcOrd="1" destOrd="0" presId="urn:microsoft.com/office/officeart/2005/8/layout/process1"/>
    <dgm:cxn modelId="{351B20B4-BD71-4AF8-A552-6977AFB9FB38}" type="presParOf" srcId="{896715EF-15CB-43B1-91AF-48BB3D003DDE}" destId="{C665ABA3-CB48-4942-9CCF-B0B6A1938D73}" srcOrd="0" destOrd="0" presId="urn:microsoft.com/office/officeart/2005/8/layout/process1"/>
    <dgm:cxn modelId="{1DD079FE-A25A-4243-91AC-D8CABB72216A}" type="presParOf" srcId="{09538365-C6C1-434D-9DAD-E00662FB3A36}" destId="{7A907790-A42E-4B35-8D22-03FB85B4873A}" srcOrd="2" destOrd="0" presId="urn:microsoft.com/office/officeart/2005/8/layout/process1"/>
    <dgm:cxn modelId="{5C904AF6-DA9C-4B31-950E-33F66A29DA8F}" type="presParOf" srcId="{09538365-C6C1-434D-9DAD-E00662FB3A36}" destId="{97C0AAD2-6661-4CC1-A827-A7ED613A787A}" srcOrd="3" destOrd="0" presId="urn:microsoft.com/office/officeart/2005/8/layout/process1"/>
    <dgm:cxn modelId="{D2BB6DDB-32AE-4B37-8AE5-60F4DB3F8166}" type="presParOf" srcId="{97C0AAD2-6661-4CC1-A827-A7ED613A787A}" destId="{870AFDE0-FA4F-40A8-AA24-7741DE557158}" srcOrd="0" destOrd="0" presId="urn:microsoft.com/office/officeart/2005/8/layout/process1"/>
    <dgm:cxn modelId="{97717770-6A66-424E-8804-B9352ED9A232}" type="presParOf" srcId="{09538365-C6C1-434D-9DAD-E00662FB3A36}" destId="{F4A43FA0-BA69-4702-A369-D1078CC5F428}" srcOrd="4" destOrd="0" presId="urn:microsoft.com/office/officeart/2005/8/layout/process1"/>
    <dgm:cxn modelId="{7306F68C-7BB9-4E42-B561-40A454972E56}" type="presParOf" srcId="{09538365-C6C1-434D-9DAD-E00662FB3A36}" destId="{D27191A7-8653-4EFF-AE88-7EBEAD268AF0}" srcOrd="5" destOrd="0" presId="urn:microsoft.com/office/officeart/2005/8/layout/process1"/>
    <dgm:cxn modelId="{F07673B7-AB3D-4FCA-BED1-DC367A7B9141}" type="presParOf" srcId="{D27191A7-8653-4EFF-AE88-7EBEAD268AF0}" destId="{4FBC0BAD-6D2B-4779-BCE3-B335AF18C686}" srcOrd="0" destOrd="0" presId="urn:microsoft.com/office/officeart/2005/8/layout/process1"/>
    <dgm:cxn modelId="{E237EB56-6A5B-4C8E-B2FB-577CCA560680}" type="presParOf" srcId="{09538365-C6C1-434D-9DAD-E00662FB3A36}" destId="{1FBEC1D5-0B5F-4455-AF86-9CCC0A63678F}" srcOrd="6" destOrd="0" presId="urn:microsoft.com/office/officeart/2005/8/layout/process1"/>
    <dgm:cxn modelId="{0173CB13-8557-4E47-A326-D4E1AB47EA82}" type="presParOf" srcId="{09538365-C6C1-434D-9DAD-E00662FB3A36}" destId="{EB49263C-FCB2-49AC-90C2-E36F42EEE9F4}" srcOrd="7" destOrd="0" presId="urn:microsoft.com/office/officeart/2005/8/layout/process1"/>
    <dgm:cxn modelId="{3B1367DA-6460-4352-812F-8FC0131F5D98}" type="presParOf" srcId="{EB49263C-FCB2-49AC-90C2-E36F42EEE9F4}" destId="{F375F9C4-A394-426F-8559-0823AC98DAEC}" srcOrd="0" destOrd="0" presId="urn:microsoft.com/office/officeart/2005/8/layout/process1"/>
    <dgm:cxn modelId="{F9D2DE7F-0F96-4D32-A84B-2C3448981EBC}" type="presParOf" srcId="{09538365-C6C1-434D-9DAD-E00662FB3A36}" destId="{FC85BF93-1F55-44C4-81D1-52256AA534C2}"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12041C-2C9A-411F-86E8-EF2E4C3AF1CB}">
      <dsp:nvSpPr>
        <dsp:cNvPr id="0" name=""/>
        <dsp:cNvSpPr/>
      </dsp:nvSpPr>
      <dsp:spPr bwMode="white">
        <a:xfrm>
          <a:off x="5269"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爬虫获取气温数据</a:t>
          </a:r>
        </a:p>
      </dsp:txBody>
      <dsp:txXfrm>
        <a:off x="33978" y="2247950"/>
        <a:ext cx="1576222" cy="922766"/>
      </dsp:txXfrm>
    </dsp:sp>
    <dsp:sp modelId="{896715EF-15CB-43B1-91AF-48BB3D003DDE}">
      <dsp:nvSpPr>
        <dsp:cNvPr id="0" name=""/>
        <dsp:cNvSpPr/>
      </dsp:nvSpPr>
      <dsp:spPr bwMode="white">
        <a:xfrm>
          <a:off x="1802274"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1802274" y="2587790"/>
        <a:ext cx="242432" cy="243086"/>
      </dsp:txXfrm>
    </dsp:sp>
    <dsp:sp modelId="{7A907790-A42E-4B35-8D22-03FB85B4873A}">
      <dsp:nvSpPr>
        <dsp:cNvPr id="0" name=""/>
        <dsp:cNvSpPr/>
      </dsp:nvSpPr>
      <dsp:spPr bwMode="white">
        <a:xfrm>
          <a:off x="2292366"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数据写入</a:t>
          </a:r>
          <a:r>
            <a:rPr lang="en-US" altLang="zh-CN" sz="1800" kern="1200" dirty="0"/>
            <a:t>csv</a:t>
          </a:r>
          <a:r>
            <a:rPr lang="zh-CN" altLang="en-US" sz="1800" kern="1200" dirty="0"/>
            <a:t>文件</a:t>
          </a:r>
        </a:p>
      </dsp:txBody>
      <dsp:txXfrm>
        <a:off x="2321075" y="2247950"/>
        <a:ext cx="1576222" cy="922766"/>
      </dsp:txXfrm>
    </dsp:sp>
    <dsp:sp modelId="{97C0AAD2-6661-4CC1-A827-A7ED613A787A}">
      <dsp:nvSpPr>
        <dsp:cNvPr id="0" name=""/>
        <dsp:cNvSpPr/>
      </dsp:nvSpPr>
      <dsp:spPr bwMode="white">
        <a:xfrm>
          <a:off x="4089370"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4089370" y="2587790"/>
        <a:ext cx="242432" cy="243086"/>
      </dsp:txXfrm>
    </dsp:sp>
    <dsp:sp modelId="{F4A43FA0-BA69-4702-A369-D1078CC5F428}">
      <dsp:nvSpPr>
        <dsp:cNvPr id="0" name=""/>
        <dsp:cNvSpPr/>
      </dsp:nvSpPr>
      <dsp:spPr bwMode="white">
        <a:xfrm>
          <a:off x="4579462"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数据预处理</a:t>
          </a:r>
        </a:p>
      </dsp:txBody>
      <dsp:txXfrm>
        <a:off x="4608171" y="2247950"/>
        <a:ext cx="1576222" cy="922766"/>
      </dsp:txXfrm>
    </dsp:sp>
    <dsp:sp modelId="{D27191A7-8653-4EFF-AE88-7EBEAD268AF0}">
      <dsp:nvSpPr>
        <dsp:cNvPr id="0" name=""/>
        <dsp:cNvSpPr/>
      </dsp:nvSpPr>
      <dsp:spPr bwMode="white">
        <a:xfrm>
          <a:off x="6376466"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6376466" y="2587790"/>
        <a:ext cx="242432" cy="243086"/>
      </dsp:txXfrm>
    </dsp:sp>
    <dsp:sp modelId="{1FBEC1D5-0B5F-4455-AF86-9CCC0A63678F}">
      <dsp:nvSpPr>
        <dsp:cNvPr id="0" name=""/>
        <dsp:cNvSpPr/>
      </dsp:nvSpPr>
      <dsp:spPr bwMode="white">
        <a:xfrm>
          <a:off x="6866558"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构建随机树森林训练模型</a:t>
          </a:r>
        </a:p>
      </dsp:txBody>
      <dsp:txXfrm>
        <a:off x="6895267" y="2247950"/>
        <a:ext cx="1576222" cy="922766"/>
      </dsp:txXfrm>
    </dsp:sp>
    <dsp:sp modelId="{EB49263C-FCB2-49AC-90C2-E36F42EEE9F4}">
      <dsp:nvSpPr>
        <dsp:cNvPr id="0" name=""/>
        <dsp:cNvSpPr/>
      </dsp:nvSpPr>
      <dsp:spPr bwMode="white">
        <a:xfrm>
          <a:off x="8663562"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8663562" y="2587790"/>
        <a:ext cx="242432" cy="243086"/>
      </dsp:txXfrm>
    </dsp:sp>
    <dsp:sp modelId="{FC85BF93-1F55-44C4-81D1-52256AA534C2}">
      <dsp:nvSpPr>
        <dsp:cNvPr id="0" name=""/>
        <dsp:cNvSpPr/>
      </dsp:nvSpPr>
      <dsp:spPr bwMode="white">
        <a:xfrm>
          <a:off x="9153654"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进行气温预测</a:t>
          </a:r>
        </a:p>
      </dsp:txBody>
      <dsp:txXfrm>
        <a:off x="9182363" y="2247950"/>
        <a:ext cx="1576222" cy="9227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Regular" panose="020B0500000000000000" pitchFamily="34" charset="-122"/>
                <a:ea typeface="思源黑体 CN Regular" panose="020B0500000000000000" pitchFamily="34" charset="-122"/>
              </a:defRPr>
            </a:lvl1pPr>
          </a:lstStyle>
          <a:p>
            <a:fld id="{29DEC4DA-1C63-417A-A331-FED39B44F766}" type="datetimeFigureOut">
              <a:rPr lang="zh-CN" altLang="en-US" smtClean="0"/>
              <a:t>2022/6/21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Regular" panose="020B0500000000000000" pitchFamily="34" charset="-122"/>
                <a:ea typeface="思源黑体 CN Regular" panose="020B0500000000000000" pitchFamily="34" charset="-122"/>
              </a:defRPr>
            </a:lvl1pPr>
          </a:lstStyle>
          <a:p>
            <a:fld id="{352C16F8-742F-4997-A995-71D6EB2E3B5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1pPr>
    <a:lvl2pPr marL="4572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2pPr>
    <a:lvl3pPr marL="9144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3pPr>
    <a:lvl4pPr marL="13716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4pPr>
    <a:lvl5pPr marL="18288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大家好，我们开题报告的选题是基于往年天气数据，预测未来天气气温</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104020204" pitchFamily="34" charset="0"/>
              </a:rPr>
              <a:t>ANN</a:t>
            </a:r>
            <a:r>
              <a:rPr lang="zh-CN" altLang="en-US" sz="1200" b="0" i="0" dirty="0">
                <a:solidFill>
                  <a:srgbClr val="4D4D4D"/>
                </a:solidFill>
                <a:effectLst/>
                <a:latin typeface="Abadi" panose="020B0604020104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104020204" pitchFamily="34" charset="0"/>
              </a:rPr>
              <a:t>tensorflow</a:t>
            </a:r>
            <a:r>
              <a:rPr lang="zh-CN" altLang="en-US" sz="1200" b="0" i="0" dirty="0">
                <a:solidFill>
                  <a:srgbClr val="4D4D4D"/>
                </a:solidFill>
                <a:effectLst/>
                <a:latin typeface="Abadi" panose="020B0604020104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104020204" pitchFamily="34" charset="0"/>
              </a:rPr>
              <a:t>ANN</a:t>
            </a:r>
            <a:r>
              <a:rPr lang="zh-CN" altLang="en-US" sz="1200" b="0" i="0" dirty="0">
                <a:solidFill>
                  <a:srgbClr val="4D4D4D"/>
                </a:solidFill>
                <a:effectLst/>
                <a:latin typeface="Abadi" panose="020B0604020104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104020204" pitchFamily="34" charset="0"/>
              </a:rPr>
              <a:t>tensorflow</a:t>
            </a:r>
            <a:r>
              <a:rPr lang="zh-CN" altLang="en-US" sz="1200" b="0" i="0" dirty="0">
                <a:solidFill>
                  <a:srgbClr val="4D4D4D"/>
                </a:solidFill>
                <a:effectLst/>
                <a:latin typeface="Abadi" panose="020B0604020104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104020204" pitchFamily="34" charset="0"/>
              </a:rPr>
              <a:t>ANN</a:t>
            </a:r>
            <a:r>
              <a:rPr lang="zh-CN" altLang="en-US" sz="1200" b="0" i="0" dirty="0">
                <a:solidFill>
                  <a:srgbClr val="4D4D4D"/>
                </a:solidFill>
                <a:effectLst/>
                <a:latin typeface="Abadi" panose="020B0604020104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104020204" pitchFamily="34" charset="0"/>
              </a:rPr>
              <a:t>tensorflow</a:t>
            </a:r>
            <a:r>
              <a:rPr lang="zh-CN" altLang="en-US" sz="1200" b="0" i="0" dirty="0">
                <a:solidFill>
                  <a:srgbClr val="4D4D4D"/>
                </a:solidFill>
                <a:effectLst/>
                <a:latin typeface="Abadi" panose="020B0604020104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12</a:t>
            </a:fld>
            <a:endParaRPr lang="zh-CN" altLang="en-US"/>
          </a:p>
        </p:txBody>
      </p:sp>
    </p:spTree>
    <p:extLst>
      <p:ext uri="{BB962C8B-B14F-4D97-AF65-F5344CB8AC3E}">
        <p14:creationId xmlns:p14="http://schemas.microsoft.com/office/powerpoint/2010/main" val="275043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我们的开题报告包含了这四个部分</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首先是项目介绍，我们项目的整个搭建流程就是先爬取往年的气温数据，接着将获取的数据进行归一化处理，然后分成数据集和测试集，最后构建</a:t>
            </a:r>
            <a:r>
              <a:rPr lang="en-US" altLang="zh-CN" dirty="0"/>
              <a:t>ANN</a:t>
            </a:r>
            <a:r>
              <a:rPr lang="zh-CN" altLang="en-US" dirty="0"/>
              <a:t>神经网络，进行训练模型</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首先是项目介绍，我们项目的整个搭建流程就是先爬取往年的气温数据，接着将获取的数据进行归一化处理，然后分成数据集和测试集，最后构建</a:t>
            </a:r>
            <a:r>
              <a:rPr lang="en-US" altLang="zh-CN" dirty="0"/>
              <a:t>ANN</a:t>
            </a:r>
            <a:r>
              <a:rPr lang="zh-CN" altLang="en-US" dirty="0"/>
              <a:t>神经网络，进行训练模型</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4</a:t>
            </a:fld>
            <a:endParaRPr lang="zh-CN" altLang="en-US"/>
          </a:p>
        </p:txBody>
      </p:sp>
    </p:spTree>
    <p:extLst>
      <p:ext uri="{BB962C8B-B14F-4D97-AF65-F5344CB8AC3E}">
        <p14:creationId xmlns:p14="http://schemas.microsoft.com/office/powerpoint/2010/main" val="243246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zh-CN" sz="1200" b="1" i="0" u="none" strike="noStrike" cap="none" normalizeH="0" baseline="0" dirty="0">
                <a:ln>
                  <a:noFill/>
                </a:ln>
                <a:effectLst/>
                <a:latin typeface="Agency FB" panose="020B0503020202020204" pitchFamily="34" charset="0"/>
                <a:ea typeface="霞鹜文楷" panose="02020500000000000000" pitchFamily="18" charset="-122"/>
              </a:rPr>
              <a:t>python</a:t>
            </a:r>
            <a:r>
              <a:rPr kumimoji="0" lang="zh-CN" altLang="en-US" sz="1200" b="1" i="0" u="none" strike="noStrike" cap="none" normalizeH="0" baseline="0" dirty="0">
                <a:ln>
                  <a:noFill/>
                </a:ln>
                <a:effectLst/>
                <a:latin typeface="Agency FB" panose="020B0503020202020204" pitchFamily="34" charset="0"/>
                <a:ea typeface="霞鹜文楷" panose="02020500000000000000" pitchFamily="18" charset="-122"/>
              </a:rPr>
              <a:t>构建爬虫爬取天气数据</a:t>
            </a:r>
            <a:endParaRPr kumimoji="0" lang="en-US" altLang="zh-CN" sz="1200" b="1" i="0" u="none" strike="noStrike" cap="none" normalizeH="0" baseline="0" dirty="0">
              <a:ln>
                <a:noFill/>
              </a:ln>
              <a:effectLst/>
              <a:latin typeface="Agency FB" panose="020B0503020202020204" pitchFamily="34" charset="0"/>
              <a:ea typeface="霞鹜文楷" panose="02020500000000000000" pitchFamily="18" charset="-122"/>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1200" b="1" i="0" u="none" strike="noStrike" cap="none" normalizeH="0" baseline="0" dirty="0">
                <a:ln>
                  <a:noFill/>
                </a:ln>
                <a:effectLst/>
                <a:latin typeface="Agency FB" panose="020B0503020202020204" pitchFamily="34" charset="0"/>
                <a:ea typeface="霞鹜文楷" panose="02020500000000000000" pitchFamily="18" charset="-122"/>
              </a:rPr>
              <a:t>去天气预报网站上天气预报网爬取某个城市气温，作为数据集来源</a:t>
            </a:r>
            <a:r>
              <a:rPr lang="zh-CN" altLang="en-US" sz="1200" b="1" dirty="0">
                <a:latin typeface="Agency FB" panose="020B0503020202020204" pitchFamily="34" charset="0"/>
                <a:ea typeface="霞鹜文楷" panose="02020500000000000000" pitchFamily="18" charset="-122"/>
              </a:rPr>
              <a:t>。</a:t>
            </a:r>
            <a:r>
              <a:rPr lang="en-US" altLang="zh-CN" sz="2800" b="0" i="0" dirty="0" err="1">
                <a:solidFill>
                  <a:srgbClr val="4D4D4D"/>
                </a:solidFill>
                <a:effectLst/>
                <a:latin typeface="Abadi" panose="020B0604020202020204" pitchFamily="34" charset="0"/>
              </a:rPr>
              <a:t>BeautifulSoup</a:t>
            </a:r>
            <a:endParaRPr kumimoji="0" lang="zh-CN" altLang="zh-CN" sz="1800" b="1" i="0" u="none" strike="noStrike" cap="none" normalizeH="0" baseline="0" dirty="0">
              <a:ln>
                <a:noFill/>
              </a:ln>
              <a:effectLst/>
              <a:latin typeface="Agency FB" panose="020B0503020202020204" pitchFamily="34" charset="0"/>
              <a:ea typeface="霞鹜文楷" panose="02020500000000000000" pitchFamily="18"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zh-CN" altLang="en-US" sz="1200" dirty="0">
                <a:solidFill>
                  <a:schemeClr val="tx1">
                    <a:lumMod val="85000"/>
                    <a:lumOff val="15000"/>
                  </a:schemeClr>
                </a:solidFill>
                <a:ea typeface="思源黑体 CN Regular" panose="020B0500000000000000" pitchFamily="34" charset="-122"/>
              </a:rPr>
              <a:t>使用</a:t>
            </a:r>
            <a:r>
              <a:rPr lang="en-US" altLang="zh-CN" sz="1200" dirty="0">
                <a:solidFill>
                  <a:schemeClr val="tx1">
                    <a:lumMod val="85000"/>
                    <a:lumOff val="15000"/>
                  </a:schemeClr>
                </a:solidFill>
                <a:ea typeface="思源黑体 CN Regular" panose="020B0500000000000000" pitchFamily="34" charset="-122"/>
              </a:rPr>
              <a:t>Pandas</a:t>
            </a:r>
            <a:r>
              <a:rPr lang="zh-CN" altLang="en-US" sz="1200" dirty="0">
                <a:solidFill>
                  <a:schemeClr val="tx1">
                    <a:lumMod val="85000"/>
                    <a:lumOff val="15000"/>
                  </a:schemeClr>
                </a:solidFill>
                <a:ea typeface="思源黑体 CN Regular" panose="020B0500000000000000" pitchFamily="34" charset="-122"/>
              </a:rPr>
              <a:t>工具进行数据分析处理，基于</a:t>
            </a:r>
            <a:r>
              <a:rPr lang="en-US" altLang="zh-CN" sz="1200" dirty="0">
                <a:solidFill>
                  <a:schemeClr val="tx1">
                    <a:lumMod val="85000"/>
                    <a:lumOff val="15000"/>
                  </a:schemeClr>
                </a:solidFill>
                <a:ea typeface="思源黑体 CN Regular" panose="020B0500000000000000" pitchFamily="34" charset="-122"/>
              </a:rPr>
              <a:t>NumPy</a:t>
            </a:r>
            <a:r>
              <a:rPr lang="zh-CN" altLang="en-US" sz="1200" dirty="0">
                <a:solidFill>
                  <a:schemeClr val="tx1">
                    <a:lumMod val="85000"/>
                    <a:lumOff val="15000"/>
                  </a:schemeClr>
                </a:solidFill>
                <a:ea typeface="思源黑体 CN Regular" panose="020B0500000000000000" pitchFamily="34" charset="-122"/>
              </a:rPr>
              <a:t>进行相应的数学运算</a:t>
            </a:r>
            <a:endParaRPr lang="en-US" altLang="zh-CN" sz="1200" dirty="0">
              <a:solidFill>
                <a:schemeClr val="tx1">
                  <a:lumMod val="85000"/>
                  <a:lumOff val="15000"/>
                </a:schemeClr>
              </a:solidFill>
              <a:ea typeface="思源黑体 CN Regular" panose="020B0500000000000000" pitchFamily="34" charset="-122"/>
            </a:endParaRPr>
          </a:p>
          <a:p>
            <a:pPr>
              <a:lnSpc>
                <a:spcPct val="150000"/>
              </a:lnSpc>
            </a:pPr>
            <a:r>
              <a:rPr lang="zh-CN" altLang="en-US" sz="1200" dirty="0">
                <a:solidFill>
                  <a:schemeClr val="tx1">
                    <a:lumMod val="85000"/>
                    <a:lumOff val="15000"/>
                  </a:schemeClr>
                </a:solidFill>
                <a:ea typeface="思源黑体 CN Regular" panose="020B0500000000000000" pitchFamily="34" charset="-122"/>
              </a:rPr>
              <a:t>具体为使用</a:t>
            </a:r>
            <a:r>
              <a:rPr lang="en-US" altLang="zh-CN" sz="1200" dirty="0">
                <a:solidFill>
                  <a:schemeClr val="tx1">
                    <a:lumMod val="85000"/>
                    <a:lumOff val="15000"/>
                  </a:schemeClr>
                </a:solidFill>
                <a:ea typeface="思源黑体 CN Regular" panose="020B0500000000000000" pitchFamily="34" charset="-122"/>
              </a:rPr>
              <a:t>Pandas</a:t>
            </a:r>
            <a:r>
              <a:rPr lang="zh-CN" altLang="en-US" sz="1200" dirty="0">
                <a:solidFill>
                  <a:schemeClr val="tx1">
                    <a:lumMod val="85000"/>
                    <a:lumOff val="15000"/>
                  </a:schemeClr>
                </a:solidFill>
                <a:ea typeface="思源黑体 CN Regular" panose="020B0500000000000000" pitchFamily="34" charset="-122"/>
              </a:rPr>
              <a:t>进行数据读取，使用</a:t>
            </a:r>
            <a:r>
              <a:rPr lang="en-US" altLang="zh-CN" sz="1200" dirty="0">
                <a:solidFill>
                  <a:schemeClr val="tx1">
                    <a:lumMod val="85000"/>
                    <a:lumOff val="15000"/>
                  </a:schemeClr>
                </a:solidFill>
                <a:ea typeface="思源黑体 CN Regular" panose="020B0500000000000000" pitchFamily="34" charset="-122"/>
              </a:rPr>
              <a:t>NumPy</a:t>
            </a:r>
            <a:r>
              <a:rPr lang="zh-CN" altLang="en-US" sz="1200" dirty="0">
                <a:solidFill>
                  <a:schemeClr val="tx1">
                    <a:lumMod val="85000"/>
                    <a:lumOff val="15000"/>
                  </a:schemeClr>
                </a:solidFill>
                <a:ea typeface="思源黑体 CN Regular" panose="020B0500000000000000" pitchFamily="34" charset="-122"/>
              </a:rPr>
              <a:t>进行数据存储以便于下一步的模型构建</a:t>
            </a:r>
            <a:endParaRPr lang="en-US" altLang="zh-CN" sz="1200" dirty="0">
              <a:solidFill>
                <a:schemeClr val="tx1">
                  <a:lumMod val="85000"/>
                  <a:lumOff val="15000"/>
                </a:schemeClr>
              </a:solidFill>
              <a:ea typeface="思源黑体 CN Regular" panose="020B0500000000000000"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85000"/>
                    <a:lumOff val="15000"/>
                  </a:schemeClr>
                </a:solidFill>
                <a:ea typeface="思源黑体 CN Regular" panose="020B0500000000000000" pitchFamily="34" charset="-122"/>
              </a:rPr>
              <a:t>使用</a:t>
            </a:r>
            <a:r>
              <a:rPr lang="en-US" altLang="zh-CN" sz="1200" dirty="0" err="1">
                <a:solidFill>
                  <a:schemeClr val="tx1">
                    <a:lumMod val="85000"/>
                    <a:lumOff val="15000"/>
                  </a:schemeClr>
                </a:solidFill>
                <a:ea typeface="思源黑体 CN Regular" panose="020B0500000000000000" pitchFamily="34" charset="-122"/>
              </a:rPr>
              <a:t>sklearn</a:t>
            </a:r>
            <a:r>
              <a:rPr lang="zh-CN" altLang="en-US" sz="1200" dirty="0">
                <a:solidFill>
                  <a:schemeClr val="tx1">
                    <a:lumMod val="85000"/>
                    <a:lumOff val="15000"/>
                  </a:schemeClr>
                </a:solidFill>
                <a:ea typeface="思源黑体 CN Regular" panose="020B0500000000000000" pitchFamily="34" charset="-122"/>
              </a:rPr>
              <a:t>框架进行得到数据的机器学习处理</a:t>
            </a:r>
          </a:p>
          <a:p>
            <a:endParaRPr lang="zh-CN" altLang="en-US" dirty="0"/>
          </a:p>
        </p:txBody>
      </p:sp>
      <p:sp>
        <p:nvSpPr>
          <p:cNvPr id="4" name="灯片编号占位符 3"/>
          <p:cNvSpPr>
            <a:spLocks noGrp="1"/>
          </p:cNvSpPr>
          <p:nvPr>
            <p:ph type="sldNum" sz="quarter" idx="5"/>
          </p:nvPr>
        </p:nvSpPr>
        <p:spPr/>
        <p:txBody>
          <a:bodyPr/>
          <a:lstStyle/>
          <a:p>
            <a:fld id="{352C16F8-742F-4997-A995-71D6EB2E3B59}"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202020204" pitchFamily="34" charset="0"/>
              </a:rPr>
              <a:t>ANN</a:t>
            </a:r>
            <a:r>
              <a:rPr lang="zh-CN" altLang="en-US" sz="1200" b="0" i="0" dirty="0">
                <a:solidFill>
                  <a:srgbClr val="4D4D4D"/>
                </a:solidFill>
                <a:effectLst/>
                <a:latin typeface="Abadi" panose="020B0604020202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202020204" pitchFamily="34" charset="0"/>
              </a:rPr>
              <a:t>tensorflow</a:t>
            </a:r>
            <a:r>
              <a:rPr lang="zh-CN" altLang="en-US" sz="1200" b="0" i="0" dirty="0">
                <a:solidFill>
                  <a:srgbClr val="4D4D4D"/>
                </a:solidFill>
                <a:effectLst/>
                <a:latin typeface="Abadi" panose="020B0604020202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104020204" pitchFamily="34" charset="0"/>
              </a:rPr>
              <a:t>ANN</a:t>
            </a:r>
            <a:r>
              <a:rPr lang="zh-CN" altLang="en-US" sz="1200" b="0" i="0" dirty="0">
                <a:solidFill>
                  <a:srgbClr val="4D4D4D"/>
                </a:solidFill>
                <a:effectLst/>
                <a:latin typeface="Abadi" panose="020B0604020104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104020204" pitchFamily="34" charset="0"/>
              </a:rPr>
              <a:t>tensorflow</a:t>
            </a:r>
            <a:r>
              <a:rPr lang="zh-CN" altLang="en-US" sz="1200" b="0" i="0" dirty="0">
                <a:solidFill>
                  <a:srgbClr val="4D4D4D"/>
                </a:solidFill>
                <a:effectLst/>
                <a:latin typeface="Abadi" panose="020B0604020104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dirty="0">
                <a:solidFill>
                  <a:srgbClr val="4D4D4D"/>
                </a:solidFill>
                <a:effectLst/>
                <a:latin typeface="Abadi" panose="020B0604020104020204" pitchFamily="34" charset="0"/>
              </a:rPr>
              <a:t>ANN</a:t>
            </a:r>
            <a:r>
              <a:rPr lang="zh-CN" altLang="en-US" sz="1200" b="0" i="0" dirty="0">
                <a:solidFill>
                  <a:srgbClr val="4D4D4D"/>
                </a:solidFill>
                <a:effectLst/>
                <a:latin typeface="Abadi" panose="020B0604020104020204" pitchFamily="34" charset="0"/>
              </a:rPr>
              <a:t>模型为人工神经网络模型，共三层结构，输入层，隐含层，输出层，我们需要对中间的隐含层的参数（主要为隐含层中的神经元层数和每层的神经元个数进行调整），手工搭建模型比较麻烦，但是</a:t>
            </a:r>
            <a:r>
              <a:rPr lang="en-US" altLang="zh-CN" sz="1200" b="0" i="0" dirty="0" err="1">
                <a:solidFill>
                  <a:srgbClr val="4D4D4D"/>
                </a:solidFill>
                <a:effectLst/>
                <a:latin typeface="Abadi" panose="020B0604020104020204" pitchFamily="34" charset="0"/>
              </a:rPr>
              <a:t>tensorflow</a:t>
            </a:r>
            <a:r>
              <a:rPr lang="zh-CN" altLang="en-US" sz="1200" b="0" i="0" dirty="0">
                <a:solidFill>
                  <a:srgbClr val="4D4D4D"/>
                </a:solidFill>
                <a:effectLst/>
                <a:latin typeface="Abadi" panose="020B0604020104020204" pitchFamily="34" charset="0"/>
              </a:rPr>
              <a:t>框架里面提供了现成的模型框架，我们只需要对隐含层参数进行修改即可。</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思源黑体 CN Regular" panose="020B0500000000000000" pitchFamily="34" charset="-122"/>
              </a:defRPr>
            </a:lvl1p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思源黑体 CN Regular" panose="020B05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思源黑体 CN Regular" panose="020B0500000000000000" pitchFamily="34" charset="-122"/>
              </a:defRPr>
            </a:lvl1pPr>
          </a:lstStyle>
          <a:p>
            <a:fld id="{A7BA1597-B1AC-4962-B288-8544598C9D8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Bold" panose="020B08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www.meteomanz.com/"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4" name="组合 23"/>
          <p:cNvGrpSpPr/>
          <p:nvPr/>
        </p:nvGrpSpPr>
        <p:grpSpPr>
          <a:xfrm>
            <a:off x="9083276" y="6014526"/>
            <a:ext cx="2120900" cy="484406"/>
            <a:chOff x="7328529" y="6014526"/>
            <a:chExt cx="2120900" cy="484406"/>
          </a:xfrm>
        </p:grpSpPr>
        <p:sp>
          <p:nvSpPr>
            <p:cNvPr id="9" name="矩形: 圆角 8"/>
            <p:cNvSpPr/>
            <p:nvPr/>
          </p:nvSpPr>
          <p:spPr>
            <a:xfrm>
              <a:off x="7328529" y="6014526"/>
              <a:ext cx="2120900" cy="484406"/>
            </a:xfrm>
            <a:prstGeom prst="roundRect">
              <a:avLst>
                <a:gd name="adj" fmla="val 50000"/>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0" name="文本框 9"/>
            <p:cNvSpPr txBox="1"/>
            <p:nvPr/>
          </p:nvSpPr>
          <p:spPr>
            <a:xfrm>
              <a:off x="7488733" y="6072063"/>
              <a:ext cx="1800493" cy="369332"/>
            </a:xfrm>
            <a:prstGeom prst="rect">
              <a:avLst/>
            </a:prstGeom>
            <a:noFill/>
          </p:spPr>
          <p:txBody>
            <a:bodyPr wrap="none" rtlCol="0">
              <a:spAutoFit/>
            </a:bodyPr>
            <a:lstStyle/>
            <a:p>
              <a:pPr algn="ctr"/>
              <a:r>
                <a:rPr lang="zh-CN" altLang="en-US" dirty="0">
                  <a:solidFill>
                    <a:srgbClr val="32416B"/>
                  </a:solidFill>
                  <a:ea typeface="思源黑体 CN Regular" panose="020B0500000000000000" pitchFamily="34" charset="-122"/>
                </a:rPr>
                <a:t>主讲人：贺思超</a:t>
              </a:r>
            </a:p>
          </p:txBody>
        </p:sp>
      </p:grpSp>
      <p:sp>
        <p:nvSpPr>
          <p:cNvPr id="3" name="文本框 2"/>
          <p:cNvSpPr txBox="1"/>
          <p:nvPr/>
        </p:nvSpPr>
        <p:spPr>
          <a:xfrm>
            <a:off x="414442" y="5795064"/>
            <a:ext cx="6315832" cy="923330"/>
          </a:xfrm>
          <a:prstGeom prst="rect">
            <a:avLst/>
          </a:prstGeom>
          <a:noFill/>
        </p:spPr>
        <p:txBody>
          <a:bodyPr wrap="none" rtlCol="0">
            <a:spAutoFit/>
          </a:bodyPr>
          <a:lstStyle/>
          <a:p>
            <a:r>
              <a:rPr lang="en-US" altLang="zh-CN" sz="5400">
                <a:ln>
                  <a:solidFill>
                    <a:srgbClr val="32416B"/>
                  </a:solidFill>
                </a:ln>
                <a:noFill/>
                <a:latin typeface="思源黑体 CN Bold" panose="020B0800000000000000" pitchFamily="34" charset="-122"/>
                <a:ea typeface="思源黑体 CN Bold" panose="020B0800000000000000" pitchFamily="34" charset="-122"/>
              </a:rPr>
              <a:t>OPENING REPORT</a:t>
            </a:r>
            <a:endParaRPr lang="zh-CN" altLang="en-US" sz="540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3"/>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939958" y="1840269"/>
            <a:ext cx="10033516" cy="830997"/>
          </a:xfrm>
          <a:prstGeom prst="rect">
            <a:avLst/>
          </a:prstGeom>
          <a:noFill/>
        </p:spPr>
        <p:txBody>
          <a:bodyPr wrap="none" rtlCol="0">
            <a:spAutoFit/>
          </a:bodyPr>
          <a:lstStyle/>
          <a:p>
            <a:r>
              <a:rPr lang="zh-CN" altLang="en-US" sz="4800" dirty="0">
                <a:solidFill>
                  <a:schemeClr val="bg1"/>
                </a:solidFill>
                <a:latin typeface="思源黑体 CN Regular" panose="020B0500000000000000" pitchFamily="34" charset="-122"/>
                <a:ea typeface="思源黑体 CN Bold" panose="020B0800000000000000" pitchFamily="34" charset="-122"/>
              </a:rPr>
              <a:t>基于往年气温数据预测未来天气气温</a:t>
            </a:r>
          </a:p>
        </p:txBody>
      </p:sp>
      <p:cxnSp>
        <p:nvCxnSpPr>
          <p:cNvPr id="22" name="直接连接符 21"/>
          <p:cNvCxnSpPr/>
          <p:nvPr/>
        </p:nvCxnSpPr>
        <p:spPr>
          <a:xfrm>
            <a:off x="1134745" y="3068320"/>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1068228" y="3248701"/>
            <a:ext cx="2954655" cy="923330"/>
          </a:xfrm>
          <a:prstGeom prst="rect">
            <a:avLst/>
          </a:prstGeom>
          <a:noFill/>
        </p:spPr>
        <p:txBody>
          <a:bodyPr wrap="none" rtlCol="0">
            <a:spAutoFit/>
          </a:bodyPr>
          <a:lstStyle/>
          <a:p>
            <a:pPr algn="l"/>
            <a:r>
              <a:rPr lang="zh-CN" altLang="en-US" dirty="0">
                <a:solidFill>
                  <a:srgbClr val="CBBD9F"/>
                </a:solidFill>
                <a:ea typeface="思源黑体 CN Regular" panose="020B0500000000000000" pitchFamily="34" charset="-122"/>
              </a:rPr>
              <a:t>第</a:t>
            </a:r>
            <a:r>
              <a:rPr lang="en-US" altLang="zh-CN" dirty="0">
                <a:solidFill>
                  <a:srgbClr val="CBBD9F"/>
                </a:solidFill>
                <a:ea typeface="思源黑体 CN Regular" panose="020B0500000000000000" pitchFamily="34" charset="-122"/>
              </a:rPr>
              <a:t>9</a:t>
            </a:r>
            <a:r>
              <a:rPr lang="zh-CN" dirty="0">
                <a:solidFill>
                  <a:srgbClr val="CBBD9F"/>
                </a:solidFill>
                <a:ea typeface="思源黑体 CN Regular" panose="020B0500000000000000" pitchFamily="34" charset="-122"/>
                <a:sym typeface="+mn-ea"/>
              </a:rPr>
              <a:t>组</a:t>
            </a:r>
            <a:endParaRPr lang="zh-CN" dirty="0">
              <a:solidFill>
                <a:srgbClr val="CBBD9F"/>
              </a:solidFill>
              <a:ea typeface="思源黑体 CN Regular" panose="020B0500000000000000" pitchFamily="34" charset="-122"/>
            </a:endParaRPr>
          </a:p>
          <a:p>
            <a:pPr algn="l"/>
            <a:r>
              <a:rPr lang="zh-CN" dirty="0">
                <a:solidFill>
                  <a:srgbClr val="CBBD9F"/>
                </a:solidFill>
                <a:ea typeface="思源黑体 CN Regular" panose="020B0500000000000000" pitchFamily="34" charset="-122"/>
                <a:sym typeface="+mn-ea"/>
              </a:rPr>
              <a:t>组</a:t>
            </a:r>
            <a:r>
              <a:rPr lang="zh-CN" altLang="en-US" dirty="0">
                <a:solidFill>
                  <a:srgbClr val="CBBD9F"/>
                </a:solidFill>
                <a:ea typeface="思源黑体 CN Regular" panose="020B0500000000000000" pitchFamily="34" charset="-122"/>
                <a:sym typeface="+mn-ea"/>
              </a:rPr>
              <a:t>长</a:t>
            </a:r>
            <a:r>
              <a:rPr lang="zh-CN" dirty="0">
                <a:solidFill>
                  <a:srgbClr val="CBBD9F"/>
                </a:solidFill>
                <a:ea typeface="思源黑体 CN Regular" panose="020B0500000000000000" pitchFamily="34" charset="-122"/>
                <a:sym typeface="+mn-ea"/>
              </a:rPr>
              <a:t>：</a:t>
            </a:r>
            <a:r>
              <a:rPr lang="zh-CN" altLang="en-US" dirty="0">
                <a:solidFill>
                  <a:srgbClr val="CBBD9F"/>
                </a:solidFill>
                <a:ea typeface="思源黑体 CN Regular" panose="020B0500000000000000" pitchFamily="34" charset="-122"/>
                <a:sym typeface="+mn-ea"/>
              </a:rPr>
              <a:t>贺思超</a:t>
            </a:r>
            <a:endParaRPr lang="en-US" altLang="zh-CN" dirty="0">
              <a:solidFill>
                <a:srgbClr val="CBBD9F"/>
              </a:solidFill>
              <a:ea typeface="思源黑体 CN Regular" panose="020B0500000000000000" pitchFamily="34" charset="-122"/>
              <a:sym typeface="+mn-ea"/>
            </a:endParaRPr>
          </a:p>
          <a:p>
            <a:pPr algn="l"/>
            <a:r>
              <a:rPr lang="zh-CN" altLang="en-US" dirty="0">
                <a:solidFill>
                  <a:srgbClr val="CBBD9F"/>
                </a:solidFill>
                <a:ea typeface="思源黑体 CN Regular" panose="020B0500000000000000" pitchFamily="34" charset="-122"/>
                <a:sym typeface="+mn-ea"/>
              </a:rPr>
              <a:t>组员：陈杰，韩熔，解世超</a:t>
            </a:r>
            <a:endParaRPr lang="zh-CN" altLang="en-US" dirty="0">
              <a:solidFill>
                <a:srgbClr val="CBBD9F"/>
              </a:solidFill>
              <a:ea typeface="思源黑体 CN Regular" panose="020B0500000000000000" pitchFamily="34" charset="-122"/>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1" name="图片 10" descr="图表, 折线图&#10;&#10;描述已自动生成">
            <a:extLst>
              <a:ext uri="{FF2B5EF4-FFF2-40B4-BE49-F238E27FC236}">
                <a16:creationId xmlns:a16="http://schemas.microsoft.com/office/drawing/2014/main" id="{2D01F6D1-61E0-2F30-AB0D-3321CC726F34}"/>
              </a:ext>
            </a:extLst>
          </p:cNvPr>
          <p:cNvPicPr>
            <a:picLocks noChangeAspect="1"/>
          </p:cNvPicPr>
          <p:nvPr/>
        </p:nvPicPr>
        <p:blipFill>
          <a:blip r:embed="rId3"/>
          <a:stretch>
            <a:fillRect/>
          </a:stretch>
        </p:blipFill>
        <p:spPr>
          <a:xfrm>
            <a:off x="619263" y="1495425"/>
            <a:ext cx="4810125" cy="4090670"/>
          </a:xfrm>
          <a:prstGeom prst="rect">
            <a:avLst/>
          </a:prstGeom>
        </p:spPr>
      </p:pic>
      <p:pic>
        <p:nvPicPr>
          <p:cNvPr id="13" name="图片 12" descr="图片包含 形状&#10;&#10;描述已自动生成">
            <a:extLst>
              <a:ext uri="{FF2B5EF4-FFF2-40B4-BE49-F238E27FC236}">
                <a16:creationId xmlns:a16="http://schemas.microsoft.com/office/drawing/2014/main" id="{FE5BE2B3-C559-5F0E-0DF0-4C30B802B049}"/>
              </a:ext>
            </a:extLst>
          </p:cNvPr>
          <p:cNvPicPr>
            <a:picLocks noChangeAspect="1"/>
          </p:cNvPicPr>
          <p:nvPr/>
        </p:nvPicPr>
        <p:blipFill>
          <a:blip r:embed="rId4"/>
          <a:stretch>
            <a:fillRect/>
          </a:stretch>
        </p:blipFill>
        <p:spPr>
          <a:xfrm>
            <a:off x="6329778" y="1425258"/>
            <a:ext cx="5004534" cy="4256204"/>
          </a:xfrm>
          <a:prstGeom prst="rect">
            <a:avLst/>
          </a:prstGeom>
        </p:spPr>
      </p:pic>
      <p:sp>
        <p:nvSpPr>
          <p:cNvPr id="14" name="矩形 13">
            <a:extLst>
              <a:ext uri="{FF2B5EF4-FFF2-40B4-BE49-F238E27FC236}">
                <a16:creationId xmlns:a16="http://schemas.microsoft.com/office/drawing/2014/main" id="{0CB0D308-147E-BEA4-DD6B-06F53AE95A0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矩形 14">
            <a:extLst>
              <a:ext uri="{FF2B5EF4-FFF2-40B4-BE49-F238E27FC236}">
                <a16:creationId xmlns:a16="http://schemas.microsoft.com/office/drawing/2014/main" id="{8C206B7F-BAA2-7CB6-B32D-F6B9D5604485}"/>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6" name="文本框 15">
            <a:extLst>
              <a:ext uri="{FF2B5EF4-FFF2-40B4-BE49-F238E27FC236}">
                <a16:creationId xmlns:a16="http://schemas.microsoft.com/office/drawing/2014/main" id="{5803A680-CFDC-7423-B419-459B4855949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7" name="文本框 16">
            <a:extLst>
              <a:ext uri="{FF2B5EF4-FFF2-40B4-BE49-F238E27FC236}">
                <a16:creationId xmlns:a16="http://schemas.microsoft.com/office/drawing/2014/main" id="{D50D03D5-2CD2-B9E1-4483-597BFDD5267C}"/>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8" name="文本框 17">
            <a:extLst>
              <a:ext uri="{FF2B5EF4-FFF2-40B4-BE49-F238E27FC236}">
                <a16:creationId xmlns:a16="http://schemas.microsoft.com/office/drawing/2014/main" id="{FCD90EA4-6AEE-2B43-F411-8FE7F4238A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9" name="文本框 18">
            <a:extLst>
              <a:ext uri="{FF2B5EF4-FFF2-40B4-BE49-F238E27FC236}">
                <a16:creationId xmlns:a16="http://schemas.microsoft.com/office/drawing/2014/main" id="{7AC35B47-FDB4-73DA-0121-A627E1428EC5}"/>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20" name="文本框 19">
            <a:extLst>
              <a:ext uri="{FF2B5EF4-FFF2-40B4-BE49-F238E27FC236}">
                <a16:creationId xmlns:a16="http://schemas.microsoft.com/office/drawing/2014/main" id="{F43CB636-4593-7C1E-2EF1-9AA8EA3871B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1" name="矩形: 圆角 20">
            <a:extLst>
              <a:ext uri="{FF2B5EF4-FFF2-40B4-BE49-F238E27FC236}">
                <a16:creationId xmlns:a16="http://schemas.microsoft.com/office/drawing/2014/main" id="{3E1C4BCB-7F69-CAB7-08A8-524532E3A26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矩形 21">
            <a:extLst>
              <a:ext uri="{FF2B5EF4-FFF2-40B4-BE49-F238E27FC236}">
                <a16:creationId xmlns:a16="http://schemas.microsoft.com/office/drawing/2014/main" id="{13037508-79E5-C435-45DB-2DBA38CD5A3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3" name="文本框 22">
            <a:extLst>
              <a:ext uri="{FF2B5EF4-FFF2-40B4-BE49-F238E27FC236}">
                <a16:creationId xmlns:a16="http://schemas.microsoft.com/office/drawing/2014/main" id="{5301859D-3FB7-40D3-7BF7-EED14B966B6B}"/>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4" name="文本框 23">
            <a:extLst>
              <a:ext uri="{FF2B5EF4-FFF2-40B4-BE49-F238E27FC236}">
                <a16:creationId xmlns:a16="http://schemas.microsoft.com/office/drawing/2014/main" id="{02229789-BC25-D9BE-EED4-1257CC5D286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5" name="文本框 24">
            <a:extLst>
              <a:ext uri="{FF2B5EF4-FFF2-40B4-BE49-F238E27FC236}">
                <a16:creationId xmlns:a16="http://schemas.microsoft.com/office/drawing/2014/main" id="{82805DE6-B4C1-09B6-E4F3-5F0D3CB16071}"/>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6" name="文本框 25">
            <a:extLst>
              <a:ext uri="{FF2B5EF4-FFF2-40B4-BE49-F238E27FC236}">
                <a16:creationId xmlns:a16="http://schemas.microsoft.com/office/drawing/2014/main" id="{FF3BBCEE-35AC-BC18-1C22-8FACC32DBC7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7" name="矩形: 圆角 26">
            <a:extLst>
              <a:ext uri="{FF2B5EF4-FFF2-40B4-BE49-F238E27FC236}">
                <a16:creationId xmlns:a16="http://schemas.microsoft.com/office/drawing/2014/main" id="{85874702-7242-824D-7CEB-180F1F0D2612}"/>
              </a:ext>
            </a:extLst>
          </p:cNvPr>
          <p:cNvSpPr/>
          <p:nvPr/>
        </p:nvSpPr>
        <p:spPr>
          <a:xfrm>
            <a:off x="620382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8" name="文本框 27">
            <a:extLst>
              <a:ext uri="{FF2B5EF4-FFF2-40B4-BE49-F238E27FC236}">
                <a16:creationId xmlns:a16="http://schemas.microsoft.com/office/drawing/2014/main" id="{5226E87F-95F8-337F-28D5-E389E164AA9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9" name="文本框 28">
            <a:extLst>
              <a:ext uri="{FF2B5EF4-FFF2-40B4-BE49-F238E27FC236}">
                <a16:creationId xmlns:a16="http://schemas.microsoft.com/office/drawing/2014/main" id="{28AC9AAE-1EB4-242D-4B73-B8DBFCC1058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468880" cy="645160"/>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总结与展望</a:t>
            </a:r>
          </a:p>
        </p:txBody>
      </p:sp>
      <p:sp>
        <p:nvSpPr>
          <p:cNvPr id="2" name="文本框 1"/>
          <p:cNvSpPr txBox="1"/>
          <p:nvPr/>
        </p:nvSpPr>
        <p:spPr>
          <a:xfrm>
            <a:off x="1011555" y="1267460"/>
            <a:ext cx="10168890" cy="2582566"/>
          </a:xfrm>
          <a:prstGeom prst="rect">
            <a:avLst/>
          </a:prstGeom>
          <a:noFill/>
        </p:spPr>
        <p:txBody>
          <a:bodyPr wrap="square" rtlCol="0">
            <a:spAutoFit/>
          </a:bodyPr>
          <a:lstStyle/>
          <a:p>
            <a:pPr>
              <a:lnSpc>
                <a:spcPct val="150000"/>
              </a:lnSpc>
            </a:pPr>
            <a:r>
              <a:rPr sz="2000" b="1" i="0" dirty="0" err="1">
                <a:solidFill>
                  <a:schemeClr val="tx1"/>
                </a:solidFill>
                <a:effectLst/>
                <a:latin typeface="微软雅黑" panose="020B0503020204020204" charset="-122"/>
                <a:ea typeface="微软雅黑" panose="020B0503020204020204" charset="-122"/>
                <a:cs typeface="微软雅黑" panose="020B0503020204020204" charset="-122"/>
              </a:rPr>
              <a:t>项目总结</a:t>
            </a:r>
            <a:r>
              <a:rPr sz="2000" b="1" i="0" dirty="0">
                <a:solidFill>
                  <a:schemeClr val="tx1"/>
                </a:solidFill>
                <a:effectLst/>
                <a:latin typeface="微软雅黑" panose="020B0503020204020204" charset="-122"/>
                <a:ea typeface="微软雅黑" panose="020B0503020204020204" charset="-122"/>
                <a:cs typeface="微软雅黑" panose="020B0503020204020204" charset="-122"/>
              </a:rPr>
              <a:t>：</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通过一次简单的大数据项目，在总体对于大数据相关知识有了一个较为系统的认识。从数据的获取到数据处理，再到建立模型和训练，我们完整的走完了一遍对于数据的利用路线。</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在技术方面，我们使用了随机森林模型作为学习模型解决了在特定噪声的数据进行建模时出现的过度拟合问题，完整的使用了MAE回归模型评估。最后在所有人的通力合作之下，我们成功的完成了既定的目标，既运用大数据分析与挖掘的理论与技术解决气温预测的相关问题。</a:t>
            </a:r>
          </a:p>
        </p:txBody>
      </p:sp>
      <p:sp>
        <p:nvSpPr>
          <p:cNvPr id="7" name="文本框 6"/>
          <p:cNvSpPr txBox="1"/>
          <p:nvPr/>
        </p:nvSpPr>
        <p:spPr>
          <a:xfrm>
            <a:off x="994583" y="4495186"/>
            <a:ext cx="10983595" cy="954107"/>
          </a:xfrm>
          <a:prstGeom prst="rect">
            <a:avLst/>
          </a:prstGeom>
          <a:noFill/>
        </p:spPr>
        <p:txBody>
          <a:bodyPr wrap="square" rtlCol="0">
            <a:spAutoFit/>
          </a:bodyPr>
          <a:lstStyle/>
          <a:p>
            <a:r>
              <a:rPr lang="zh-CN" altLang="en-US" sz="2000" b="1" dirty="0">
                <a:latin typeface="微软雅黑" panose="020B0503020204020204" charset="-122"/>
                <a:ea typeface="微软雅黑" panose="020B0503020204020204" charset="-122"/>
                <a:cs typeface="微软雅黑" panose="020B0503020204020204" charset="-122"/>
              </a:rPr>
              <a:t>项目展望：</a:t>
            </a:r>
          </a:p>
          <a:p>
            <a:r>
              <a:rPr lang="zh-CN" altLang="en-US" b="1" dirty="0">
                <a:latin typeface="微软雅黑" panose="020B0503020204020204" charset="-122"/>
                <a:ea typeface="微软雅黑" panose="020B0503020204020204" charset="-122"/>
                <a:cs typeface="微软雅黑" panose="020B0503020204020204" charset="-122"/>
              </a:rPr>
              <a:t>天气预测不仅仅是对于气温的预测。若要建立完整的气象预测模型，是非常困难的一件事情，直至今日，最优秀的天气预测系统也不能达到100%的预测准确性，仍需更多更好的算法以及特定气象模型的重新构建。</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815523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项目组内分工</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101176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项目组内分工</a:t>
            </a:r>
          </a:p>
        </p:txBody>
      </p:sp>
      <p:sp>
        <p:nvSpPr>
          <p:cNvPr id="27" name="文本框 26">
            <a:extLst>
              <a:ext uri="{FF2B5EF4-FFF2-40B4-BE49-F238E27FC236}">
                <a16:creationId xmlns:a16="http://schemas.microsoft.com/office/drawing/2014/main" id="{7F61FFE3-3144-43A1-982F-ACA5AE5E433D}"/>
              </a:ext>
            </a:extLst>
          </p:cNvPr>
          <p:cNvSpPr txBox="1"/>
          <p:nvPr/>
        </p:nvSpPr>
        <p:spPr>
          <a:xfrm>
            <a:off x="1240064" y="1536174"/>
            <a:ext cx="8484833" cy="3785652"/>
          </a:xfrm>
          <a:prstGeom prst="rect">
            <a:avLst/>
          </a:prstGeom>
          <a:noFill/>
        </p:spPr>
        <p:txBody>
          <a:bodyPr wrap="square">
            <a:spAutoFit/>
          </a:bodyPr>
          <a:lstStyle/>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组内分工：</a:t>
            </a:r>
            <a:endParaRPr lang="en-US" altLang="zh-CN" sz="36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解世超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数据挖掘</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陈杰</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数据处理</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贺思超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数据建模</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韩熔</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主程序构建</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endParaRPr lang="zh-CN" altLang="en-US" sz="4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6021681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文本框 2"/>
          <p:cNvSpPr txBox="1"/>
          <p:nvPr/>
        </p:nvSpPr>
        <p:spPr>
          <a:xfrm>
            <a:off x="414442" y="5795064"/>
            <a:ext cx="6315832" cy="923330"/>
          </a:xfrm>
          <a:prstGeom prst="rect">
            <a:avLst/>
          </a:prstGeom>
          <a:noFill/>
        </p:spPr>
        <p:txBody>
          <a:bodyPr wrap="none" rtlCol="0">
            <a:spAutoFit/>
          </a:bodyPr>
          <a:lstStyle/>
          <a:p>
            <a:r>
              <a:rPr lang="en-US" altLang="zh-CN" sz="5400">
                <a:ln>
                  <a:solidFill>
                    <a:srgbClr val="32416B"/>
                  </a:solidFill>
                </a:ln>
                <a:noFill/>
                <a:latin typeface="思源黑体 CN Bold" panose="020B0800000000000000" pitchFamily="34" charset="-122"/>
                <a:ea typeface="思源黑体 CN Bold" panose="020B0800000000000000" pitchFamily="34" charset="-122"/>
              </a:rPr>
              <a:t>OPENING REPORT</a:t>
            </a:r>
            <a:endParaRPr lang="zh-CN" altLang="en-US" sz="540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139062"/>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092358" y="1833919"/>
            <a:ext cx="3570208" cy="1107996"/>
          </a:xfrm>
          <a:prstGeom prst="rect">
            <a:avLst/>
          </a:prstGeom>
          <a:noFill/>
        </p:spPr>
        <p:txBody>
          <a:bodyPr wrap="none" rtlCol="0">
            <a:spAutoFit/>
          </a:bodyPr>
          <a:lstStyle/>
          <a:p>
            <a:r>
              <a:rPr lang="zh-CN" altLang="en-US" sz="6600" dirty="0">
                <a:solidFill>
                  <a:schemeClr val="bg1"/>
                </a:solidFill>
                <a:latin typeface="思源黑体 CN Regular" panose="020B0500000000000000" pitchFamily="34" charset="-122"/>
                <a:ea typeface="思源黑体 CN Bold" panose="020B0800000000000000" pitchFamily="34" charset="-122"/>
              </a:rPr>
              <a:t>感谢观看</a:t>
            </a:r>
          </a:p>
        </p:txBody>
      </p:sp>
      <p:cxnSp>
        <p:nvCxnSpPr>
          <p:cNvPr id="22" name="直接连接符 21"/>
          <p:cNvCxnSpPr/>
          <p:nvPr/>
        </p:nvCxnSpPr>
        <p:spPr>
          <a:xfrm>
            <a:off x="1092200" y="3079750"/>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2700000">
            <a:off x="1918499" y="1889306"/>
            <a:ext cx="3079385" cy="3079385"/>
          </a:xfrm>
          <a:prstGeom prst="rect">
            <a:avLst/>
          </a:prstGeom>
          <a:solidFill>
            <a:srgbClr val="CED4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矩形 2"/>
          <p:cNvSpPr/>
          <p:nvPr/>
        </p:nvSpPr>
        <p:spPr>
          <a:xfrm rot="1320000">
            <a:off x="1918498" y="1889305"/>
            <a:ext cx="3079385" cy="3079385"/>
          </a:xfrm>
          <a:prstGeom prst="rect">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 name="矩形 3"/>
          <p:cNvSpPr/>
          <p:nvPr/>
        </p:nvSpPr>
        <p:spPr>
          <a:xfrm>
            <a:off x="1918497" y="1889304"/>
            <a:ext cx="3079385" cy="3079385"/>
          </a:xfrm>
          <a:prstGeom prst="rect">
            <a:avLst/>
          </a:prstGeom>
          <a:solidFill>
            <a:srgbClr val="32416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ea typeface="思源黑体 CN Regular" panose="020B0500000000000000" pitchFamily="34" charset="-122"/>
            </a:endParaRPr>
          </a:p>
        </p:txBody>
      </p:sp>
      <p:sp>
        <p:nvSpPr>
          <p:cNvPr id="5" name="文本框 4"/>
          <p:cNvSpPr txBox="1"/>
          <p:nvPr/>
        </p:nvSpPr>
        <p:spPr>
          <a:xfrm>
            <a:off x="2610841" y="2139304"/>
            <a:ext cx="1694695" cy="830997"/>
          </a:xfrm>
          <a:prstGeom prst="rect">
            <a:avLst/>
          </a:prstGeom>
          <a:noFill/>
        </p:spPr>
        <p:txBody>
          <a:bodyPr wrap="none" rtlCol="0">
            <a:spAutoFit/>
          </a:bodyPr>
          <a:lstStyle/>
          <a:p>
            <a:pPr algn="ctr"/>
            <a:r>
              <a:rPr lang="zh-CN" altLang="en-US" sz="4800">
                <a:solidFill>
                  <a:schemeClr val="bg1"/>
                </a:solidFill>
                <a:latin typeface="思源黑体 CN Bold" panose="020B0800000000000000" pitchFamily="34" charset="-122"/>
                <a:ea typeface="思源黑体 CN Bold" panose="020B0800000000000000" pitchFamily="34" charset="-122"/>
              </a:rPr>
              <a:t>目  录</a:t>
            </a:r>
          </a:p>
        </p:txBody>
      </p:sp>
      <p:sp>
        <p:nvSpPr>
          <p:cNvPr id="7" name="文本框 6"/>
          <p:cNvSpPr txBox="1"/>
          <p:nvPr/>
        </p:nvSpPr>
        <p:spPr>
          <a:xfrm>
            <a:off x="1918497" y="3026071"/>
            <a:ext cx="3079384" cy="400110"/>
          </a:xfrm>
          <a:prstGeom prst="rect">
            <a:avLst/>
          </a:prstGeom>
          <a:solidFill>
            <a:schemeClr val="bg1"/>
          </a:solidFill>
        </p:spPr>
        <p:txBody>
          <a:bodyPr wrap="square" rtlCol="0">
            <a:spAutoFit/>
          </a:bodyPr>
          <a:lstStyle/>
          <a:p>
            <a:pPr algn="ctr"/>
            <a:r>
              <a:rPr lang="en-US" altLang="zh-CN" sz="2000">
                <a:solidFill>
                  <a:srgbClr val="32416B"/>
                </a:solidFill>
                <a:latin typeface="思源黑体 CN Bold" panose="020B0800000000000000" pitchFamily="34" charset="-122"/>
                <a:ea typeface="思源黑体 CN Bold" panose="020B0800000000000000" pitchFamily="34" charset="-122"/>
              </a:rPr>
              <a:t>CONTENTS</a:t>
            </a:r>
            <a:endParaRPr lang="zh-CN" altLang="en-US" sz="2000">
              <a:solidFill>
                <a:srgbClr val="32416B"/>
              </a:solidFill>
              <a:latin typeface="思源黑体 CN Bold" panose="020B0800000000000000" pitchFamily="34" charset="-122"/>
              <a:ea typeface="思源黑体 CN Bold" panose="020B0800000000000000" pitchFamily="34" charset="-122"/>
            </a:endParaRPr>
          </a:p>
        </p:txBody>
      </p:sp>
      <p:pic>
        <p:nvPicPr>
          <p:cNvPr id="9" name="图形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9039" y="3898285"/>
            <a:ext cx="598300" cy="598300"/>
          </a:xfrm>
          <a:prstGeom prst="rect">
            <a:avLst/>
          </a:prstGeom>
        </p:spPr>
      </p:pic>
      <p:grpSp>
        <p:nvGrpSpPr>
          <p:cNvPr id="32" name="组合 31"/>
          <p:cNvGrpSpPr/>
          <p:nvPr/>
        </p:nvGrpSpPr>
        <p:grpSpPr>
          <a:xfrm>
            <a:off x="7073603" y="3728474"/>
            <a:ext cx="2895780" cy="461665"/>
            <a:chOff x="6919057" y="3249491"/>
            <a:chExt cx="2895780" cy="461665"/>
          </a:xfrm>
        </p:grpSpPr>
        <p:sp>
          <p:nvSpPr>
            <p:cNvPr id="10" name="文本框 9"/>
            <p:cNvSpPr txBox="1"/>
            <p:nvPr/>
          </p:nvSpPr>
          <p:spPr>
            <a:xfrm>
              <a:off x="6919057" y="3249491"/>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03</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1" name="文本框 10"/>
            <p:cNvSpPr txBox="1"/>
            <p:nvPr/>
          </p:nvSpPr>
          <p:spPr>
            <a:xfrm>
              <a:off x="8399065" y="3249491"/>
              <a:ext cx="1415772" cy="461665"/>
            </a:xfrm>
            <a:prstGeom prst="rect">
              <a:avLst/>
            </a:prstGeom>
            <a:noFill/>
          </p:spPr>
          <p:txBody>
            <a:bodyPr wrap="none" rtlCol="0">
              <a:spAutoFit/>
            </a:bodyPr>
            <a:lstStyle/>
            <a:p>
              <a:r>
                <a:rPr lang="zh-CN" altLang="en-US" sz="2400" dirty="0">
                  <a:solidFill>
                    <a:srgbClr val="32416B"/>
                  </a:solidFill>
                  <a:latin typeface="思源黑体 CN Regular" panose="020B0500000000000000" pitchFamily="34" charset="-122"/>
                  <a:ea typeface="思源黑体 CN Regular" panose="020B0500000000000000" pitchFamily="34" charset="-122"/>
                </a:rPr>
                <a:t>数据处理</a:t>
              </a:r>
            </a:p>
          </p:txBody>
        </p:sp>
        <p:cxnSp>
          <p:nvCxnSpPr>
            <p:cNvPr id="13" name="直接连接符 12"/>
            <p:cNvCxnSpPr/>
            <p:nvPr/>
          </p:nvCxnSpPr>
          <p:spPr>
            <a:xfrm>
              <a:off x="8327161" y="3357775"/>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7073603" y="1658663"/>
            <a:ext cx="2882088" cy="461665"/>
            <a:chOff x="6919057" y="1179680"/>
            <a:chExt cx="2882088" cy="461665"/>
          </a:xfrm>
        </p:grpSpPr>
        <p:sp>
          <p:nvSpPr>
            <p:cNvPr id="14" name="文本框 13"/>
            <p:cNvSpPr txBox="1"/>
            <p:nvPr/>
          </p:nvSpPr>
          <p:spPr>
            <a:xfrm>
              <a:off x="6919057" y="1179680"/>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01</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5" name="文本框 14"/>
            <p:cNvSpPr txBox="1"/>
            <p:nvPr/>
          </p:nvSpPr>
          <p:spPr>
            <a:xfrm>
              <a:off x="8399065" y="1179680"/>
              <a:ext cx="1402080" cy="460375"/>
            </a:xfrm>
            <a:prstGeom prst="rect">
              <a:avLst/>
            </a:prstGeom>
            <a:noFill/>
          </p:spPr>
          <p:txBody>
            <a:bodyPr wrap="none" rtlCol="0">
              <a:spAutoFit/>
            </a:bodyPr>
            <a:lstStyle/>
            <a:p>
              <a:r>
                <a:rPr lang="zh-CN" altLang="en-US" sz="2400" dirty="0">
                  <a:solidFill>
                    <a:srgbClr val="32416B"/>
                  </a:solidFill>
                  <a:latin typeface="思源黑体 CN Regular" panose="020B0500000000000000" pitchFamily="34" charset="-122"/>
                  <a:ea typeface="思源黑体 CN Regular" panose="020B0500000000000000" pitchFamily="34" charset="-122"/>
                </a:rPr>
                <a:t>项目介绍</a:t>
              </a:r>
            </a:p>
          </p:txBody>
        </p:sp>
        <p:cxnSp>
          <p:nvCxnSpPr>
            <p:cNvPr id="16" name="直接连接符 15"/>
            <p:cNvCxnSpPr/>
            <p:nvPr/>
          </p:nvCxnSpPr>
          <p:spPr>
            <a:xfrm>
              <a:off x="8327161" y="1287964"/>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7073603" y="2693568"/>
            <a:ext cx="3511333" cy="461665"/>
            <a:chOff x="6919057" y="2214585"/>
            <a:chExt cx="3511333" cy="461665"/>
          </a:xfrm>
        </p:grpSpPr>
        <p:sp>
          <p:nvSpPr>
            <p:cNvPr id="17" name="文本框 16"/>
            <p:cNvSpPr txBox="1"/>
            <p:nvPr/>
          </p:nvSpPr>
          <p:spPr>
            <a:xfrm>
              <a:off x="6919057" y="2214585"/>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02</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8" name="文本框 17"/>
            <p:cNvSpPr txBox="1"/>
            <p:nvPr/>
          </p:nvSpPr>
          <p:spPr>
            <a:xfrm>
              <a:off x="8399065" y="2214585"/>
              <a:ext cx="2031325" cy="461665"/>
            </a:xfrm>
            <a:prstGeom prst="rect">
              <a:avLst/>
            </a:prstGeom>
            <a:noFill/>
          </p:spPr>
          <p:txBody>
            <a:bodyPr wrap="none" rtlCol="0">
              <a:spAutoFit/>
            </a:bodyPr>
            <a:lstStyle/>
            <a:p>
              <a:r>
                <a:rPr lang="zh-CN" altLang="en-US" sz="2400" dirty="0">
                  <a:solidFill>
                    <a:srgbClr val="32416B"/>
                  </a:solidFill>
                  <a:latin typeface="思源黑体 CN Regular" panose="020B0500000000000000" pitchFamily="34" charset="-122"/>
                  <a:ea typeface="思源黑体 CN Regular" panose="020B0500000000000000" pitchFamily="34" charset="-122"/>
                </a:rPr>
                <a:t>数据获取方法</a:t>
              </a:r>
            </a:p>
          </p:txBody>
        </p:sp>
        <p:cxnSp>
          <p:nvCxnSpPr>
            <p:cNvPr id="19" name="直接连接符 18"/>
            <p:cNvCxnSpPr/>
            <p:nvPr/>
          </p:nvCxnSpPr>
          <p:spPr>
            <a:xfrm>
              <a:off x="8327161" y="2322869"/>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7073603" y="4730995"/>
            <a:ext cx="3511333" cy="461665"/>
            <a:chOff x="6919057" y="4284397"/>
            <a:chExt cx="3511333" cy="461665"/>
          </a:xfrm>
        </p:grpSpPr>
        <p:sp>
          <p:nvSpPr>
            <p:cNvPr id="20" name="文本框 19"/>
            <p:cNvSpPr txBox="1"/>
            <p:nvPr/>
          </p:nvSpPr>
          <p:spPr>
            <a:xfrm>
              <a:off x="6919057" y="4284397"/>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04</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21" name="文本框 20"/>
            <p:cNvSpPr txBox="1"/>
            <p:nvPr/>
          </p:nvSpPr>
          <p:spPr>
            <a:xfrm>
              <a:off x="8399065" y="4284397"/>
              <a:ext cx="2031325" cy="461665"/>
            </a:xfrm>
            <a:prstGeom prst="rect">
              <a:avLst/>
            </a:prstGeom>
            <a:noFill/>
          </p:spPr>
          <p:txBody>
            <a:bodyPr wrap="none" rtlCol="0">
              <a:spAutoFit/>
            </a:bodyPr>
            <a:lstStyle/>
            <a:p>
              <a:r>
                <a:rPr lang="zh-CN" altLang="en-US" sz="2400" dirty="0">
                  <a:solidFill>
                    <a:srgbClr val="32416B"/>
                  </a:solidFill>
                  <a:latin typeface="思源黑体 CN Regular" panose="020B0500000000000000" pitchFamily="34" charset="-122"/>
                  <a:ea typeface="思源黑体 CN Regular" panose="020B0500000000000000" pitchFamily="34" charset="-122"/>
                </a:rPr>
                <a:t>预测模型构建</a:t>
              </a:r>
            </a:p>
          </p:txBody>
        </p:sp>
        <p:cxnSp>
          <p:nvCxnSpPr>
            <p:cNvPr id="22" name="直接连接符 21"/>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sp>
        <p:nvSpPr>
          <p:cNvPr id="28" name="矩形 27"/>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p:cNvSpPr/>
          <p:nvPr/>
        </p:nvSpPr>
        <p:spPr>
          <a:xfrm>
            <a:off x="0" y="3379"/>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研究内容</a:t>
            </a:r>
          </a:p>
        </p:txBody>
      </p:sp>
      <p:sp>
        <p:nvSpPr>
          <p:cNvPr id="12" name="矩形 11"/>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4" name="文本框 23"/>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研究内容</a:t>
            </a:r>
          </a:p>
        </p:txBody>
      </p:sp>
      <p:sp>
        <p:nvSpPr>
          <p:cNvPr id="25" name="矩形: 圆角 24"/>
          <p:cNvSpPr/>
          <p:nvPr/>
        </p:nvSpPr>
        <p:spPr>
          <a:xfrm>
            <a:off x="59405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5A366540-3ACE-BB19-B895-56064144F98A}"/>
              </a:ext>
            </a:extLst>
          </p:cNvPr>
          <p:cNvSpPr txBox="1"/>
          <p:nvPr/>
        </p:nvSpPr>
        <p:spPr>
          <a:xfrm>
            <a:off x="285565" y="1394547"/>
            <a:ext cx="11620870" cy="3725892"/>
          </a:xfrm>
          <a:prstGeom prst="rect">
            <a:avLst/>
          </a:prstGeom>
          <a:noFill/>
        </p:spPr>
        <p:txBody>
          <a:bodyPr wrap="square">
            <a:spAutoFit/>
          </a:bodyPr>
          <a:lstStyle/>
          <a:p>
            <a:pPr indent="304800" algn="just">
              <a:lnSpc>
                <a:spcPct val="150000"/>
              </a:lnSpc>
            </a:pPr>
            <a:r>
              <a:rPr lang="zh-CN" altLang="zh-CN" sz="2000" kern="100" dirty="0">
                <a:effectLst/>
                <a:latin typeface="微软雅黑" panose="020B0503020204020204" pitchFamily="34" charset="-122"/>
                <a:ea typeface="微软雅黑" panose="020B0503020204020204" pitchFamily="34" charset="-122"/>
              </a:rPr>
              <a:t>由于大气运动的不确定性等因素，天气预测需要收集大量的数据用以分析处理，大数据分析与挖掘的相关理论与技术对天气预测有着重要的作用。</a:t>
            </a:r>
            <a:r>
              <a:rPr lang="zh-CN" altLang="en-US" sz="2000" i="1" kern="100" dirty="0">
                <a:effectLst/>
                <a:latin typeface="微软雅黑" panose="020B0503020204020204" pitchFamily="34" charset="-122"/>
                <a:ea typeface="微软雅黑" panose="020B0503020204020204" pitchFamily="34" charset="-122"/>
              </a:rPr>
              <a:t>新的全国平均气温序列与以往的研究结果比较给出了</a:t>
            </a:r>
            <a:r>
              <a:rPr lang="zh-CN" altLang="en-US" sz="2000" i="1" kern="100" dirty="0">
                <a:solidFill>
                  <a:srgbClr val="FF0000"/>
                </a:solidFill>
                <a:effectLst/>
                <a:latin typeface="微软雅黑" panose="020B0503020204020204" pitchFamily="34" charset="-122"/>
                <a:ea typeface="微软雅黑" panose="020B0503020204020204" pitchFamily="34" charset="-122"/>
              </a:rPr>
              <a:t>更高的增温趋势估计值</a:t>
            </a:r>
            <a:r>
              <a:rPr lang="en-US" altLang="zh-CN" sz="2000" i="1" kern="100" dirty="0">
                <a:effectLst/>
                <a:latin typeface="微软雅黑" panose="020B0503020204020204" pitchFamily="34" charset="-122"/>
                <a:ea typeface="微软雅黑" panose="020B0503020204020204" pitchFamily="34" charset="-122"/>
              </a:rPr>
              <a:t>,</a:t>
            </a:r>
            <a:r>
              <a:rPr lang="zh-CN" altLang="en-US" sz="2000" i="1" kern="100" dirty="0">
                <a:effectLst/>
                <a:latin typeface="微软雅黑" panose="020B0503020204020204" pitchFamily="34" charset="-122"/>
                <a:ea typeface="微软雅黑" panose="020B0503020204020204" pitchFamily="34" charset="-122"/>
              </a:rPr>
              <a:t>这主要与采用新的月平均气温统计方法改善了原序列的均一性有关</a:t>
            </a:r>
            <a:r>
              <a:rPr lang="zh-CN" altLang="en-US" sz="2000" kern="100" dirty="0">
                <a:latin typeface="微软雅黑" panose="020B0503020204020204" pitchFamily="34" charset="-122"/>
                <a:ea typeface="微软雅黑" panose="020B0503020204020204" pitchFamily="34" charset="-122"/>
              </a:rPr>
              <a:t>。</a:t>
            </a:r>
            <a:endParaRPr lang="en-US" altLang="zh-CN" sz="2000" kern="100" dirty="0">
              <a:effectLst/>
              <a:latin typeface="微软雅黑" panose="020B0503020204020204" pitchFamily="34" charset="-122"/>
              <a:ea typeface="微软雅黑" panose="020B0503020204020204" pitchFamily="34" charset="-122"/>
            </a:endParaRPr>
          </a:p>
          <a:p>
            <a:pPr indent="304800" algn="just">
              <a:lnSpc>
                <a:spcPct val="150000"/>
              </a:lnSpc>
            </a:pP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由于</a:t>
            </a:r>
            <a:r>
              <a:rPr lang="zh-CN" altLang="en-US" sz="2000" dirty="0">
                <a:effectLst/>
                <a:latin typeface="微软雅黑" panose="020B0503020204020204" pitchFamily="34" charset="-122"/>
                <a:ea typeface="微软雅黑" panose="020B0503020204020204" pitchFamily="34" charset="-122"/>
                <a:cs typeface="Times New Roman" panose="02020603050405020304" pitchFamily="18" charset="0"/>
              </a:rPr>
              <a:t>可能会持续的增温，所以就近选取往年数据作为数据集</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，再通过对预设时间段的天气气温分析，由</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平均气温、</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最高气温、最低气温、降雨量、气压、风</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向、风速</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等特征值的分析进行从当前日期开始的后七天时间段的天气情况进行预测。本实验拟采用</a:t>
            </a:r>
            <a:r>
              <a:rPr lang="en-US" altLang="zh-CN" sz="2000" dirty="0">
                <a:effectLst/>
                <a:latin typeface="微软雅黑" panose="020B0503020204020204" pitchFamily="34" charset="-122"/>
                <a:ea typeface="微软雅黑" panose="020B0503020204020204" pitchFamily="34" charset="-122"/>
              </a:rPr>
              <a:t>Python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语言，从</a:t>
            </a:r>
            <a:r>
              <a:rPr lang="en-US" altLang="zh-CN" sz="2000" dirty="0">
                <a:solidFill>
                  <a:srgbClr val="FF0000"/>
                </a:solidFill>
                <a:effectLst/>
                <a:latin typeface="微软雅黑" panose="020B0503020204020204" pitchFamily="34" charset="-122"/>
                <a:ea typeface="微软雅黑" panose="020B0503020204020204" pitchFamily="34" charset="-122"/>
              </a:rPr>
              <a:t>www.meteomanz.com</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网页爬取气温数据并存储为</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文件，使用</a:t>
            </a:r>
            <a:r>
              <a:rPr lang="en-US" altLang="zh-CN" sz="2000" dirty="0">
                <a:effectLst/>
                <a:latin typeface="微软雅黑" panose="020B0503020204020204" pitchFamily="34" charset="-122"/>
                <a:ea typeface="微软雅黑" panose="020B0503020204020204" pitchFamily="34" charset="-122"/>
              </a:rPr>
              <a:t>panda</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读取</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文件并进行数据预处理，并采用</a:t>
            </a:r>
            <a:r>
              <a:rPr lang="en-US" altLang="zh-CN" sz="2000" dirty="0" err="1">
                <a:effectLst/>
                <a:latin typeface="微软雅黑" panose="020B0503020204020204" pitchFamily="34" charset="-122"/>
                <a:ea typeface="微软雅黑" panose="020B0503020204020204" pitchFamily="34" charset="-122"/>
              </a:rPr>
              <a:t>Sklearn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框架进行机器学习处理。最后使用</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随机森林模型</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进行建模预测。</a:t>
            </a:r>
            <a:endParaRPr lang="zh-CN" altLang="en-US" sz="2000" dirty="0">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41B06EE3-436E-7B0E-37B1-AB9165C49E62}"/>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DA4FAF41-9B61-83F4-08AC-09291CB36924}"/>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设计方案</a:t>
            </a:r>
          </a:p>
        </p:txBody>
      </p:sp>
      <p:graphicFrame>
        <p:nvGraphicFramePr>
          <p:cNvPr id="9" name="图示 8"/>
          <p:cNvGraphicFramePr/>
          <p:nvPr>
            <p:extLst>
              <p:ext uri="{D42A27DB-BD31-4B8C-83A1-F6EECF244321}">
                <p14:modId xmlns:p14="http://schemas.microsoft.com/office/powerpoint/2010/main" val="1346884857"/>
              </p:ext>
            </p:extLst>
          </p:nvPr>
        </p:nvGraphicFramePr>
        <p:xfrm>
          <a:off x="759783" y="580247"/>
          <a:ext cx="10792565"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矩形 25">
            <a:extLst>
              <a:ext uri="{FF2B5EF4-FFF2-40B4-BE49-F238E27FC236}">
                <a16:creationId xmlns:a16="http://schemas.microsoft.com/office/drawing/2014/main" id="{55453B9B-4861-C2F0-F561-06354ACCE581}"/>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7" name="矩形 26">
            <a:extLst>
              <a:ext uri="{FF2B5EF4-FFF2-40B4-BE49-F238E27FC236}">
                <a16:creationId xmlns:a16="http://schemas.microsoft.com/office/drawing/2014/main" id="{B88E58C6-B725-6937-2789-9BE2D35D041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8" name="文本框 27">
            <a:extLst>
              <a:ext uri="{FF2B5EF4-FFF2-40B4-BE49-F238E27FC236}">
                <a16:creationId xmlns:a16="http://schemas.microsoft.com/office/drawing/2014/main" id="{DC5D363C-1C98-C858-F659-9E30AE804A29}"/>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29" name="文本框 28">
            <a:extLst>
              <a:ext uri="{FF2B5EF4-FFF2-40B4-BE49-F238E27FC236}">
                <a16:creationId xmlns:a16="http://schemas.microsoft.com/office/drawing/2014/main" id="{F7E8A003-A0B0-6AF2-991D-99D502A49F2A}"/>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0" name="文本框 29">
            <a:extLst>
              <a:ext uri="{FF2B5EF4-FFF2-40B4-BE49-F238E27FC236}">
                <a16:creationId xmlns:a16="http://schemas.microsoft.com/office/drawing/2014/main" id="{20157E94-3303-50EF-7DF1-203B2DA634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1" name="文本框 30">
            <a:extLst>
              <a:ext uri="{FF2B5EF4-FFF2-40B4-BE49-F238E27FC236}">
                <a16:creationId xmlns:a16="http://schemas.microsoft.com/office/drawing/2014/main" id="{6C73978D-37B9-E259-749C-77E02291D9D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2" name="文本框 31">
            <a:extLst>
              <a:ext uri="{FF2B5EF4-FFF2-40B4-BE49-F238E27FC236}">
                <a16:creationId xmlns:a16="http://schemas.microsoft.com/office/drawing/2014/main" id="{DCAB0665-D73B-750F-ACB5-0A905C0EDD4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3" name="矩形: 圆角 32">
            <a:extLst>
              <a:ext uri="{FF2B5EF4-FFF2-40B4-BE49-F238E27FC236}">
                <a16:creationId xmlns:a16="http://schemas.microsoft.com/office/drawing/2014/main" id="{7856799F-449F-D15E-3522-C92C740530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4" name="矩形 33">
            <a:extLst>
              <a:ext uri="{FF2B5EF4-FFF2-40B4-BE49-F238E27FC236}">
                <a16:creationId xmlns:a16="http://schemas.microsoft.com/office/drawing/2014/main" id="{89D41984-AFC8-483D-2CF9-40EE8360219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35" name="文本框 34">
            <a:extLst>
              <a:ext uri="{FF2B5EF4-FFF2-40B4-BE49-F238E27FC236}">
                <a16:creationId xmlns:a16="http://schemas.microsoft.com/office/drawing/2014/main" id="{D08673B2-3BD4-8BE0-5F1A-A9F95287B966}"/>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设计方案</a:t>
            </a:r>
          </a:p>
        </p:txBody>
      </p:sp>
      <p:sp>
        <p:nvSpPr>
          <p:cNvPr id="36" name="文本框 35">
            <a:extLst>
              <a:ext uri="{FF2B5EF4-FFF2-40B4-BE49-F238E27FC236}">
                <a16:creationId xmlns:a16="http://schemas.microsoft.com/office/drawing/2014/main" id="{8027F7D8-9C41-CEDF-4B8F-3325A6B5DDC6}"/>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37" name="文本框 36">
            <a:extLst>
              <a:ext uri="{FF2B5EF4-FFF2-40B4-BE49-F238E27FC236}">
                <a16:creationId xmlns:a16="http://schemas.microsoft.com/office/drawing/2014/main" id="{F4712182-362D-DD99-623E-A81417019276}"/>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38" name="文本框 37">
            <a:extLst>
              <a:ext uri="{FF2B5EF4-FFF2-40B4-BE49-F238E27FC236}">
                <a16:creationId xmlns:a16="http://schemas.microsoft.com/office/drawing/2014/main" id="{7D55B909-B4CC-8203-C30D-2281DF43F635}"/>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39" name="矩形: 圆角 38">
            <a:extLst>
              <a:ext uri="{FF2B5EF4-FFF2-40B4-BE49-F238E27FC236}">
                <a16:creationId xmlns:a16="http://schemas.microsoft.com/office/drawing/2014/main" id="{EC6B6E05-3E6C-E09F-EFA8-44EC65E43C64}"/>
              </a:ext>
            </a:extLst>
          </p:cNvPr>
          <p:cNvSpPr/>
          <p:nvPr/>
        </p:nvSpPr>
        <p:spPr>
          <a:xfrm>
            <a:off x="2689189"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1" name="文本框 40">
            <a:extLst>
              <a:ext uri="{FF2B5EF4-FFF2-40B4-BE49-F238E27FC236}">
                <a16:creationId xmlns:a16="http://schemas.microsoft.com/office/drawing/2014/main" id="{D23351E0-9F63-845A-F85E-EA058238D1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2" name="文本框 41">
            <a:extLst>
              <a:ext uri="{FF2B5EF4-FFF2-40B4-BE49-F238E27FC236}">
                <a16:creationId xmlns:a16="http://schemas.microsoft.com/office/drawing/2014/main" id="{00CCB163-3C25-8BCB-9D83-73F664003570}"/>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extLst>
      <p:ext uri="{BB962C8B-B14F-4D97-AF65-F5344CB8AC3E}">
        <p14:creationId xmlns:p14="http://schemas.microsoft.com/office/powerpoint/2010/main" val="29205976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数据获取方法</a:t>
            </a:r>
          </a:p>
        </p:txBody>
      </p:sp>
      <p:sp>
        <p:nvSpPr>
          <p:cNvPr id="7" name="Rectangle 2"/>
          <p:cNvSpPr>
            <a:spLocks noChangeArrowheads="1"/>
          </p:cNvSpPr>
          <p:nvPr/>
        </p:nvSpPr>
        <p:spPr bwMode="auto">
          <a:xfrm>
            <a:off x="533450" y="1660106"/>
            <a:ext cx="474485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训练数据来源于</a:t>
            </a:r>
            <a:r>
              <a:rPr lang="en-US" altLang="zh-CN" sz="1800" b="1" i="0" spc="0" dirty="0">
                <a:solidFill>
                  <a:srgbClr val="000000"/>
                </a:solidFill>
                <a:effectLst/>
                <a:latin typeface="微软雅黑" panose="020B0503020204020204" pitchFamily="34" charset="-122"/>
                <a:ea typeface="微软雅黑" panose="020B0503020204020204" pitchFamily="34" charset="-122"/>
                <a:hlinkClick r:id="rId3"/>
              </a:rPr>
              <a:t>http://www.meteomanz.com/</a:t>
            </a:r>
            <a:endParaRPr lang="en-US" altLang="zh-CN" sz="2800" b="1" dirty="0">
              <a:effectLst/>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1856F14E-2485-D4DB-7727-944AF0B17847}"/>
              </a:ext>
            </a:extLst>
          </p:cNvPr>
          <p:cNvPicPr>
            <a:picLocks noChangeAspect="1"/>
          </p:cNvPicPr>
          <p:nvPr/>
        </p:nvPicPr>
        <p:blipFill>
          <a:blip r:embed="rId4"/>
          <a:stretch>
            <a:fillRect/>
          </a:stretch>
        </p:blipFill>
        <p:spPr>
          <a:xfrm>
            <a:off x="5426587" y="570800"/>
            <a:ext cx="6705580" cy="4769708"/>
          </a:xfrm>
          <a:prstGeom prst="rect">
            <a:avLst/>
          </a:prstGeom>
        </p:spPr>
      </p:pic>
      <p:sp>
        <p:nvSpPr>
          <p:cNvPr id="26" name="文本框 25">
            <a:extLst>
              <a:ext uri="{FF2B5EF4-FFF2-40B4-BE49-F238E27FC236}">
                <a16:creationId xmlns:a16="http://schemas.microsoft.com/office/drawing/2014/main" id="{CC96D055-5E96-0FE6-9940-A9534D4CBF29}"/>
              </a:ext>
            </a:extLst>
          </p:cNvPr>
          <p:cNvSpPr txBox="1"/>
          <p:nvPr/>
        </p:nvSpPr>
        <p:spPr>
          <a:xfrm>
            <a:off x="533450" y="3464558"/>
            <a:ext cx="6098058" cy="369332"/>
          </a:xfrm>
          <a:prstGeom prst="rect">
            <a:avLst/>
          </a:prstGeom>
          <a:noFill/>
        </p:spPr>
        <p:txBody>
          <a:bodyPr wrap="square">
            <a:spAutoFit/>
          </a:bodyPr>
          <a:lstStyle/>
          <a:p>
            <a:pPr algn="just">
              <a:lnSpc>
                <a:spcPct val="100000"/>
              </a:lnSpc>
            </a:pPr>
            <a:r>
              <a:rPr lang="zh-CN" altLang="en-US" sz="1800" b="1" i="0" spc="0" dirty="0">
                <a:solidFill>
                  <a:srgbClr val="000000"/>
                </a:solidFill>
                <a:effectLst/>
                <a:latin typeface="微软雅黑" panose="020B0503020204020204" pitchFamily="34" charset="-122"/>
                <a:ea typeface="微软雅黑" panose="020B0503020204020204" pitchFamily="34" charset="-122"/>
              </a:rPr>
              <a:t>通过</a:t>
            </a:r>
            <a:r>
              <a:rPr lang="en-US" altLang="zh-CN" sz="1800" b="1" i="0" spc="0" dirty="0">
                <a:solidFill>
                  <a:srgbClr val="000000"/>
                </a:solidFill>
                <a:effectLst/>
                <a:latin typeface="微软雅黑" panose="020B0503020204020204" pitchFamily="34" charset="-122"/>
                <a:ea typeface="微软雅黑" panose="020B0503020204020204" pitchFamily="34" charset="-122"/>
              </a:rPr>
              <a:t>write.py</a:t>
            </a:r>
            <a:r>
              <a:rPr lang="zh-CN" altLang="en-US" sz="1800" b="1" i="0" spc="0" dirty="0">
                <a:solidFill>
                  <a:srgbClr val="000000"/>
                </a:solidFill>
                <a:effectLst/>
                <a:latin typeface="微软雅黑" panose="020B0503020204020204" pitchFamily="34" charset="-122"/>
                <a:ea typeface="微软雅黑" panose="020B0503020204020204" pitchFamily="34" charset="-122"/>
              </a:rPr>
              <a:t>将数据写入</a:t>
            </a:r>
            <a:r>
              <a:rPr lang="en-US" altLang="zh-CN" sz="1800" b="1" i="0" spc="0" dirty="0">
                <a:solidFill>
                  <a:srgbClr val="000000"/>
                </a:solidFill>
                <a:effectLst/>
                <a:latin typeface="微软雅黑" panose="020B0503020204020204" pitchFamily="34" charset="-122"/>
                <a:ea typeface="微软雅黑" panose="020B0503020204020204" pitchFamily="34" charset="-122"/>
              </a:rPr>
              <a:t>csv</a:t>
            </a:r>
            <a:r>
              <a:rPr lang="zh-CN" altLang="en-US" sz="1800" b="1" i="0" spc="0" dirty="0">
                <a:solidFill>
                  <a:srgbClr val="000000"/>
                </a:solidFill>
                <a:effectLst/>
                <a:latin typeface="微软雅黑" panose="020B0503020204020204" pitchFamily="34" charset="-122"/>
                <a:ea typeface="微软雅黑" panose="020B0503020204020204" pitchFamily="34" charset="-122"/>
              </a:rPr>
              <a:t>文件</a:t>
            </a:r>
            <a:endParaRPr lang="zh-CN" altLang="en-US" dirty="0">
              <a:effectLst/>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508EE464-914D-F04D-D488-71E693A07141}"/>
              </a:ext>
            </a:extLst>
          </p:cNvPr>
          <p:cNvSpPr txBox="1"/>
          <p:nvPr/>
        </p:nvSpPr>
        <p:spPr>
          <a:xfrm>
            <a:off x="533450" y="2381893"/>
            <a:ext cx="4536549" cy="646331"/>
          </a:xfrm>
          <a:prstGeom prst="rect">
            <a:avLst/>
          </a:prstGeom>
          <a:noFill/>
        </p:spPr>
        <p:txBody>
          <a:bodyPr wrap="square">
            <a:spAutoFit/>
          </a:body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按</a:t>
            </a:r>
            <a:r>
              <a:rPr lang="en-US" altLang="zh-CN" sz="1800" b="1" i="0" spc="0" dirty="0">
                <a:solidFill>
                  <a:srgbClr val="24292F"/>
                </a:solidFill>
                <a:effectLst/>
                <a:latin typeface="微软雅黑" panose="020B0503020204020204" pitchFamily="34" charset="-122"/>
                <a:ea typeface="微软雅黑" panose="020B0503020204020204" pitchFamily="34" charset="-122"/>
              </a:rPr>
              <a:t>F12</a:t>
            </a:r>
            <a:r>
              <a:rPr lang="zh-CN" altLang="en-US" sz="1800" b="1" i="0" spc="0" dirty="0">
                <a:solidFill>
                  <a:srgbClr val="24292F"/>
                </a:solidFill>
                <a:effectLst/>
                <a:latin typeface="微软雅黑" panose="020B0503020204020204" pitchFamily="34" charset="-122"/>
                <a:ea typeface="微软雅黑" panose="020B0503020204020204" pitchFamily="34" charset="-122"/>
              </a:rPr>
              <a:t>打开开发者工具，我们可以发现</a:t>
            </a:r>
            <a:r>
              <a:rPr lang="en-US" altLang="zh-CN" sz="1800" b="1" i="0" spc="0" dirty="0" err="1">
                <a:solidFill>
                  <a:srgbClr val="24292F"/>
                </a:solidFill>
                <a:effectLst/>
                <a:latin typeface="微软雅黑" panose="020B0503020204020204" pitchFamily="34" charset="-122"/>
                <a:ea typeface="微软雅黑" panose="020B0503020204020204" pitchFamily="34" charset="-122"/>
              </a:rPr>
              <a:t>tbody</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a:t>
            </a:r>
            <a:r>
              <a:rPr lang="en-US" altLang="zh-CN" sz="1800" b="1" i="0" spc="0" dirty="0">
                <a:solidFill>
                  <a:srgbClr val="24292F"/>
                </a:solidFill>
                <a:effectLst/>
                <a:latin typeface="微软雅黑" panose="020B0503020204020204" pitchFamily="34" charset="-122"/>
                <a:ea typeface="微软雅黑" panose="020B0503020204020204" pitchFamily="34" charset="-122"/>
              </a:rPr>
              <a:t>tr</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里面的每个</a:t>
            </a:r>
            <a:r>
              <a:rPr lang="en-US" altLang="zh-CN" sz="1800" b="1" i="0" spc="0" dirty="0">
                <a:solidFill>
                  <a:srgbClr val="24292F"/>
                </a:solidFill>
                <a:effectLst/>
                <a:latin typeface="微软雅黑" panose="020B0503020204020204" pitchFamily="34" charset="-122"/>
                <a:ea typeface="微软雅黑" panose="020B0503020204020204" pitchFamily="34" charset="-122"/>
              </a:rPr>
              <a:t>td</a:t>
            </a:r>
            <a:r>
              <a:rPr lang="zh-CN" altLang="en-US" sz="1800" b="1" i="0" spc="0" dirty="0">
                <a:solidFill>
                  <a:srgbClr val="24292F"/>
                </a:solidFill>
                <a:effectLst/>
                <a:latin typeface="微软雅黑" panose="020B0503020204020204" pitchFamily="34" charset="-122"/>
                <a:ea typeface="微软雅黑" panose="020B0503020204020204" pitchFamily="34" charset="-122"/>
              </a:rPr>
              <a:t>里是数据。</a:t>
            </a:r>
            <a:endParaRPr lang="zh-CN" altLang="en-US" b="1" dirty="0">
              <a:effectLst/>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67C76A2-CF81-18BF-ABC8-A27336217388}"/>
              </a:ext>
            </a:extLst>
          </p:cNvPr>
          <p:cNvPicPr>
            <a:picLocks noChangeAspect="1"/>
          </p:cNvPicPr>
          <p:nvPr/>
        </p:nvPicPr>
        <p:blipFill>
          <a:blip r:embed="rId5"/>
          <a:stretch>
            <a:fillRect/>
          </a:stretch>
        </p:blipFill>
        <p:spPr>
          <a:xfrm>
            <a:off x="9055369" y="580247"/>
            <a:ext cx="3076798" cy="4769709"/>
          </a:xfrm>
          <a:prstGeom prst="rect">
            <a:avLst/>
          </a:prstGeom>
        </p:spPr>
      </p:pic>
      <p:sp>
        <p:nvSpPr>
          <p:cNvPr id="28" name="矩形 27">
            <a:extLst>
              <a:ext uri="{FF2B5EF4-FFF2-40B4-BE49-F238E27FC236}">
                <a16:creationId xmlns:a16="http://schemas.microsoft.com/office/drawing/2014/main" id="{349496E9-2B91-47E8-8504-45B03EA85FC6}"/>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3E841B97-0386-FC8B-5DB2-F182FE3BFDC9}"/>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3451ED45-62E3-53A7-615B-24978DF8CB0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1" name="文本框 30">
            <a:extLst>
              <a:ext uri="{FF2B5EF4-FFF2-40B4-BE49-F238E27FC236}">
                <a16:creationId xmlns:a16="http://schemas.microsoft.com/office/drawing/2014/main" id="{47818659-861E-EE0A-28B5-B6DD65344667}"/>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2" name="文本框 31">
            <a:extLst>
              <a:ext uri="{FF2B5EF4-FFF2-40B4-BE49-F238E27FC236}">
                <a16:creationId xmlns:a16="http://schemas.microsoft.com/office/drawing/2014/main" id="{18465570-EEA1-BB8A-D425-E9149FE3A60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3" name="文本框 32">
            <a:extLst>
              <a:ext uri="{FF2B5EF4-FFF2-40B4-BE49-F238E27FC236}">
                <a16:creationId xmlns:a16="http://schemas.microsoft.com/office/drawing/2014/main" id="{0DC16FD6-1263-FAFA-B184-7F689D94868D}"/>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4" name="文本框 33">
            <a:extLst>
              <a:ext uri="{FF2B5EF4-FFF2-40B4-BE49-F238E27FC236}">
                <a16:creationId xmlns:a16="http://schemas.microsoft.com/office/drawing/2014/main" id="{9EE0ED00-884B-7E1E-ACA8-8DAE2FAD15F2}"/>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5" name="矩形: 圆角 34">
            <a:extLst>
              <a:ext uri="{FF2B5EF4-FFF2-40B4-BE49-F238E27FC236}">
                <a16:creationId xmlns:a16="http://schemas.microsoft.com/office/drawing/2014/main" id="{59FBC011-0FB2-2DC7-314B-5DEBC209F368}"/>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6" name="矩形 35">
            <a:extLst>
              <a:ext uri="{FF2B5EF4-FFF2-40B4-BE49-F238E27FC236}">
                <a16:creationId xmlns:a16="http://schemas.microsoft.com/office/drawing/2014/main" id="{284E87BE-1977-A7F7-153F-87FC997CAB6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文本框 36">
            <a:extLst>
              <a:ext uri="{FF2B5EF4-FFF2-40B4-BE49-F238E27FC236}">
                <a16:creationId xmlns:a16="http://schemas.microsoft.com/office/drawing/2014/main" id="{BF9C9756-50E0-457B-891E-A3BA7110D750}"/>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8" name="文本框 37">
            <a:extLst>
              <a:ext uri="{FF2B5EF4-FFF2-40B4-BE49-F238E27FC236}">
                <a16:creationId xmlns:a16="http://schemas.microsoft.com/office/drawing/2014/main" id="{EABC7BF4-8D54-1C9B-5038-F841925AE669}"/>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39" name="文本框 38">
            <a:extLst>
              <a:ext uri="{FF2B5EF4-FFF2-40B4-BE49-F238E27FC236}">
                <a16:creationId xmlns:a16="http://schemas.microsoft.com/office/drawing/2014/main" id="{1EB648CD-2D83-02A7-F997-1F83BDE9812F}"/>
              </a:ext>
            </a:extLst>
          </p:cNvPr>
          <p:cNvSpPr txBox="1"/>
          <p:nvPr/>
        </p:nvSpPr>
        <p:spPr>
          <a:xfrm>
            <a:off x="6397855"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9B511654-05D9-DA46-B243-363E326059E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A9A8E6C3-2611-1AFF-736C-8D30F6D95641}"/>
              </a:ext>
            </a:extLst>
          </p:cNvPr>
          <p:cNvSpPr/>
          <p:nvPr/>
        </p:nvSpPr>
        <p:spPr>
          <a:xfrm>
            <a:off x="4382610"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D5638A47-41FC-9271-DA0C-0DF377DC22A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73CCD713-5A8E-6694-12BF-BAA368C061F2}"/>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11002" y="238164"/>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数据处理</a:t>
            </a:r>
          </a:p>
        </p:txBody>
      </p:sp>
      <p:sp>
        <p:nvSpPr>
          <p:cNvPr id="46" name="矩形 45"/>
          <p:cNvSpPr/>
          <p:nvPr/>
        </p:nvSpPr>
        <p:spPr>
          <a:xfrm>
            <a:off x="1205554" y="2014274"/>
            <a:ext cx="4711067" cy="2777657"/>
          </a:xfrm>
          <a:prstGeom prst="rect">
            <a:avLst/>
          </a:prstGeom>
          <a:noFill/>
          <a:ln w="25400">
            <a:solidFill>
              <a:srgbClr val="3241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1" name="文本框 30"/>
          <p:cNvSpPr txBox="1"/>
          <p:nvPr/>
        </p:nvSpPr>
        <p:spPr>
          <a:xfrm>
            <a:off x="1850039" y="2298428"/>
            <a:ext cx="3531603" cy="2493503"/>
          </a:xfrm>
          <a:prstGeom prst="rect">
            <a:avLst/>
          </a:prstGeom>
          <a:noFill/>
        </p:spPr>
        <p:txBody>
          <a:bodyPr wrap="square" rtlCol="0">
            <a:spAutoFit/>
          </a:bodyPr>
          <a:lstStyle/>
          <a:p>
            <a:pPr>
              <a:lnSpc>
                <a:spcPct val="15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读取</a:t>
            </a:r>
            <a:r>
              <a:rPr lang="en-US" altLang="zh-CN" b="1" dirty="0">
                <a:solidFill>
                  <a:schemeClr val="tx1">
                    <a:lumMod val="85000"/>
                    <a:lumOff val="15000"/>
                  </a:schemeClr>
                </a:solidFill>
                <a:latin typeface="微软雅黑" panose="020B0503020204020204" pitchFamily="34" charset="-122"/>
                <a:ea typeface="微软雅黑" panose="020B0503020204020204" pitchFamily="34" charset="-122"/>
              </a:rPr>
              <a:t>csv</a:t>
            </a: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文件，通过</a:t>
            </a:r>
            <a:r>
              <a:rPr lang="en-US" altLang="zh-CN" b="1" i="0" spc="0" dirty="0" err="1">
                <a:solidFill>
                  <a:srgbClr val="24292F"/>
                </a:solidFill>
                <a:effectLst/>
                <a:latin typeface="微软雅黑" panose="020B0503020204020204" pitchFamily="34" charset="-122"/>
                <a:ea typeface="微软雅黑" panose="020B0503020204020204" pitchFamily="34" charset="-122"/>
              </a:rPr>
              <a:t>ProcessData</a:t>
            </a:r>
            <a:r>
              <a:rPr lang="en-US" altLang="zh-CN" b="1" i="0" spc="0" dirty="0">
                <a:solidFill>
                  <a:srgbClr val="24292F"/>
                </a:solidFill>
                <a:effectLst/>
                <a:latin typeface="微软雅黑" panose="020B0503020204020204" pitchFamily="34" charset="-122"/>
                <a:ea typeface="微软雅黑" panose="020B0503020204020204" pitchFamily="34" charset="-122"/>
              </a:rPr>
              <a:t>()</a:t>
            </a:r>
            <a:endParaRPr lang="en-US" altLang="zh-CN" b="1" dirty="0">
              <a:effectLst/>
              <a:latin typeface="微软雅黑" panose="020B0503020204020204" pitchFamily="34" charset="-122"/>
              <a:ea typeface="微软雅黑" panose="020B0503020204020204" pitchFamily="34" charset="-122"/>
            </a:endParaRPr>
          </a:p>
          <a:p>
            <a:pPr>
              <a:lnSpc>
                <a:spcPct val="150000"/>
              </a:lnSpc>
            </a:pPr>
            <a:r>
              <a:rPr lang="zh-CN" altLang="en-US" b="1" i="0" spc="0" dirty="0">
                <a:solidFill>
                  <a:srgbClr val="24292F"/>
                </a:solidFill>
                <a:effectLst/>
                <a:latin typeface="微软雅黑" panose="020B0503020204020204" pitchFamily="34" charset="-122"/>
                <a:ea typeface="微软雅黑" panose="020B0503020204020204" pitchFamily="34" charset="-122"/>
              </a:rPr>
              <a:t>进行数据的预处理，返回训练数据集以及训练数据集的验证集，和预测数据集。</a:t>
            </a:r>
            <a:endParaRPr lang="zh-CN" altLang="en-US" b="1" dirty="0">
              <a:effectLst/>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04265615-DC71-E8B2-D0B6-CBEF1473EF95}"/>
              </a:ext>
            </a:extLst>
          </p:cNvPr>
          <p:cNvPicPr>
            <a:picLocks noChangeAspect="1"/>
          </p:cNvPicPr>
          <p:nvPr/>
        </p:nvPicPr>
        <p:blipFill>
          <a:blip r:embed="rId3"/>
          <a:stretch>
            <a:fillRect/>
          </a:stretch>
        </p:blipFill>
        <p:spPr>
          <a:xfrm>
            <a:off x="6238200" y="199450"/>
            <a:ext cx="5642798" cy="2837490"/>
          </a:xfrm>
          <a:prstGeom prst="rect">
            <a:avLst/>
          </a:prstGeom>
        </p:spPr>
      </p:pic>
      <p:pic>
        <p:nvPicPr>
          <p:cNvPr id="13" name="图片 12">
            <a:extLst>
              <a:ext uri="{FF2B5EF4-FFF2-40B4-BE49-F238E27FC236}">
                <a16:creationId xmlns:a16="http://schemas.microsoft.com/office/drawing/2014/main" id="{7D64B16E-59EB-6486-A1A7-C70A9ECE9218}"/>
              </a:ext>
            </a:extLst>
          </p:cNvPr>
          <p:cNvPicPr>
            <a:picLocks noChangeAspect="1"/>
          </p:cNvPicPr>
          <p:nvPr/>
        </p:nvPicPr>
        <p:blipFill>
          <a:blip r:embed="rId4"/>
          <a:stretch>
            <a:fillRect/>
          </a:stretch>
        </p:blipFill>
        <p:spPr>
          <a:xfrm>
            <a:off x="6275381" y="3132576"/>
            <a:ext cx="5342653" cy="1740493"/>
          </a:xfrm>
          <a:prstGeom prst="rect">
            <a:avLst/>
          </a:prstGeom>
        </p:spPr>
      </p:pic>
      <p:sp>
        <p:nvSpPr>
          <p:cNvPr id="28" name="矩形 27">
            <a:extLst>
              <a:ext uri="{FF2B5EF4-FFF2-40B4-BE49-F238E27FC236}">
                <a16:creationId xmlns:a16="http://schemas.microsoft.com/office/drawing/2014/main" id="{2023D180-7630-634A-61C5-F7A025EF3B2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BC6D52BD-1467-C679-1075-D8D3F375FF8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792BF925-830A-1695-19D8-5D024885F22D}"/>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2" name="文本框 31">
            <a:extLst>
              <a:ext uri="{FF2B5EF4-FFF2-40B4-BE49-F238E27FC236}">
                <a16:creationId xmlns:a16="http://schemas.microsoft.com/office/drawing/2014/main" id="{F2143931-DC27-6A50-8952-5FC5784CAC7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3" name="文本框 32">
            <a:extLst>
              <a:ext uri="{FF2B5EF4-FFF2-40B4-BE49-F238E27FC236}">
                <a16:creationId xmlns:a16="http://schemas.microsoft.com/office/drawing/2014/main" id="{52B110CC-9B8A-CC54-E339-A0EB0F36841C}"/>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4" name="文本框 33">
            <a:extLst>
              <a:ext uri="{FF2B5EF4-FFF2-40B4-BE49-F238E27FC236}">
                <a16:creationId xmlns:a16="http://schemas.microsoft.com/office/drawing/2014/main" id="{03D1266E-2315-7865-D7C0-3CD1ED5A4AE4}"/>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5" name="文本框 34">
            <a:extLst>
              <a:ext uri="{FF2B5EF4-FFF2-40B4-BE49-F238E27FC236}">
                <a16:creationId xmlns:a16="http://schemas.microsoft.com/office/drawing/2014/main" id="{AC9BE3A0-820A-3F85-B93B-B45B43D00CBA}"/>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6" name="矩形: 圆角 35">
            <a:extLst>
              <a:ext uri="{FF2B5EF4-FFF2-40B4-BE49-F238E27FC236}">
                <a16:creationId xmlns:a16="http://schemas.microsoft.com/office/drawing/2014/main" id="{07540C93-B0AC-155D-21DC-E08E7B7524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矩形 36">
            <a:extLst>
              <a:ext uri="{FF2B5EF4-FFF2-40B4-BE49-F238E27FC236}">
                <a16:creationId xmlns:a16="http://schemas.microsoft.com/office/drawing/2014/main" id="{BACA9727-6073-7747-95DB-53FDCE08B78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8" name="文本框 37">
            <a:extLst>
              <a:ext uri="{FF2B5EF4-FFF2-40B4-BE49-F238E27FC236}">
                <a16:creationId xmlns:a16="http://schemas.microsoft.com/office/drawing/2014/main" id="{19B1ECC8-1010-7894-E9A6-CB260FCCD112}"/>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9" name="文本框 38">
            <a:extLst>
              <a:ext uri="{FF2B5EF4-FFF2-40B4-BE49-F238E27FC236}">
                <a16:creationId xmlns:a16="http://schemas.microsoft.com/office/drawing/2014/main" id="{29CCA7A3-7892-C653-F9E9-E844F386F1A3}"/>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40" name="文本框 39">
            <a:extLst>
              <a:ext uri="{FF2B5EF4-FFF2-40B4-BE49-F238E27FC236}">
                <a16:creationId xmlns:a16="http://schemas.microsoft.com/office/drawing/2014/main" id="{FE1CB94D-AC16-F480-C0D2-EE325B92B0DC}"/>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1E91A98C-78BB-5947-908F-27C7616C7029}"/>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579496D8-AB89-4B33-F157-70EC0708190B}"/>
              </a:ext>
            </a:extLst>
          </p:cNvPr>
          <p:cNvSpPr/>
          <p:nvPr/>
        </p:nvSpPr>
        <p:spPr>
          <a:xfrm>
            <a:off x="4360402"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1B2B9680-3921-FF44-EAAE-0FE65BB089C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475A8F81-BC7A-63B3-E3BD-5CF4A685258D}"/>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30678" y="423779"/>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训练模型</a:t>
            </a:r>
          </a:p>
        </p:txBody>
      </p:sp>
      <p:sp>
        <p:nvSpPr>
          <p:cNvPr id="2" name="文本框 1"/>
          <p:cNvSpPr txBox="1"/>
          <p:nvPr/>
        </p:nvSpPr>
        <p:spPr>
          <a:xfrm>
            <a:off x="1105698" y="1593484"/>
            <a:ext cx="4886632" cy="3688895"/>
          </a:xfrm>
          <a:prstGeom prst="rect">
            <a:avLst/>
          </a:prstGeom>
          <a:noFill/>
        </p:spPr>
        <p:txBody>
          <a:bodyPr wrap="squar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随机树森林模型</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random_state</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int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数值表示它就是随机数产生器的种子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如果指定</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它就是随机产生器的种子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None,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随机数产生器是</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np.random</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所用的</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n_estimators</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：森林中数的个数。这个属性是典型的模型表现与模型效率成反比的影响因子，即便如此，你还是应该尽可能提高这个数字，以让你的模型更准确更稳定。</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MAE</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评估</a:t>
            </a:r>
          </a:p>
        </p:txBody>
      </p:sp>
      <p:pic>
        <p:nvPicPr>
          <p:cNvPr id="12" name="图片 11">
            <a:extLst>
              <a:ext uri="{FF2B5EF4-FFF2-40B4-BE49-F238E27FC236}">
                <a16:creationId xmlns:a16="http://schemas.microsoft.com/office/drawing/2014/main" id="{3FEA784F-B415-3440-A246-A3307D7D3396}"/>
              </a:ext>
            </a:extLst>
          </p:cNvPr>
          <p:cNvPicPr>
            <a:picLocks noChangeAspect="1"/>
          </p:cNvPicPr>
          <p:nvPr/>
        </p:nvPicPr>
        <p:blipFill rotWithShape="1">
          <a:blip r:embed="rId3"/>
          <a:srcRect t="6159" b="3931"/>
          <a:stretch/>
        </p:blipFill>
        <p:spPr>
          <a:xfrm>
            <a:off x="6243624" y="69667"/>
            <a:ext cx="4842678" cy="6166033"/>
          </a:xfrm>
          <a:prstGeom prst="rect">
            <a:avLst/>
          </a:prstGeom>
        </p:spPr>
      </p:pic>
      <p:pic>
        <p:nvPicPr>
          <p:cNvPr id="10" name="图片 9">
            <a:extLst>
              <a:ext uri="{FF2B5EF4-FFF2-40B4-BE49-F238E27FC236}">
                <a16:creationId xmlns:a16="http://schemas.microsoft.com/office/drawing/2014/main" id="{DA4F7402-8F27-3891-35A8-FC89620662EC}"/>
              </a:ext>
            </a:extLst>
          </p:cNvPr>
          <p:cNvPicPr>
            <a:picLocks noChangeAspect="1"/>
          </p:cNvPicPr>
          <p:nvPr/>
        </p:nvPicPr>
        <p:blipFill rotWithShape="1">
          <a:blip r:embed="rId4"/>
          <a:srcRect l="39597" t="28607" r="13026"/>
          <a:stretch/>
        </p:blipFill>
        <p:spPr>
          <a:xfrm>
            <a:off x="1118601" y="5282379"/>
            <a:ext cx="2430413" cy="622300"/>
          </a:xfrm>
          <a:prstGeom prst="rect">
            <a:avLst/>
          </a:prstGeom>
        </p:spPr>
      </p:pic>
      <p:sp>
        <p:nvSpPr>
          <p:cNvPr id="13" name="矩形 12">
            <a:extLst>
              <a:ext uri="{FF2B5EF4-FFF2-40B4-BE49-F238E27FC236}">
                <a16:creationId xmlns:a16="http://schemas.microsoft.com/office/drawing/2014/main" id="{408CC316-8CB4-E6CE-16BF-F3E992C0E74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矩形 13">
            <a:extLst>
              <a:ext uri="{FF2B5EF4-FFF2-40B4-BE49-F238E27FC236}">
                <a16:creationId xmlns:a16="http://schemas.microsoft.com/office/drawing/2014/main" id="{6ADDD2B6-D5BB-9F39-1018-7A76A3F7347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文本框 14">
            <a:extLst>
              <a:ext uri="{FF2B5EF4-FFF2-40B4-BE49-F238E27FC236}">
                <a16:creationId xmlns:a16="http://schemas.microsoft.com/office/drawing/2014/main" id="{73092462-34E5-CF64-F9C0-5C474E66EE34}"/>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6" name="文本框 15">
            <a:extLst>
              <a:ext uri="{FF2B5EF4-FFF2-40B4-BE49-F238E27FC236}">
                <a16:creationId xmlns:a16="http://schemas.microsoft.com/office/drawing/2014/main" id="{3B9FB861-5C3A-042E-BAE8-B41CEC59488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7" name="文本框 16">
            <a:extLst>
              <a:ext uri="{FF2B5EF4-FFF2-40B4-BE49-F238E27FC236}">
                <a16:creationId xmlns:a16="http://schemas.microsoft.com/office/drawing/2014/main" id="{9F871B58-22EF-81E6-5D3E-1A640CB6D3C4}"/>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8" name="文本框 17">
            <a:extLst>
              <a:ext uri="{FF2B5EF4-FFF2-40B4-BE49-F238E27FC236}">
                <a16:creationId xmlns:a16="http://schemas.microsoft.com/office/drawing/2014/main" id="{882A3ED5-8D81-1364-DD27-5CC00A3B2B1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9" name="文本框 18">
            <a:extLst>
              <a:ext uri="{FF2B5EF4-FFF2-40B4-BE49-F238E27FC236}">
                <a16:creationId xmlns:a16="http://schemas.microsoft.com/office/drawing/2014/main" id="{3A3470B5-89E7-1AF0-0C7E-42BA0C76AB2B}"/>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0" name="矩形: 圆角 19">
            <a:extLst>
              <a:ext uri="{FF2B5EF4-FFF2-40B4-BE49-F238E27FC236}">
                <a16:creationId xmlns:a16="http://schemas.microsoft.com/office/drawing/2014/main" id="{18AEFA3E-9DC5-D4A9-9B24-E5220B0FBAFA}"/>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矩形 20">
            <a:extLst>
              <a:ext uri="{FF2B5EF4-FFF2-40B4-BE49-F238E27FC236}">
                <a16:creationId xmlns:a16="http://schemas.microsoft.com/office/drawing/2014/main" id="{A8774AF3-4661-B879-9EBC-3491FB3FCE34}"/>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文本框 21">
            <a:extLst>
              <a:ext uri="{FF2B5EF4-FFF2-40B4-BE49-F238E27FC236}">
                <a16:creationId xmlns:a16="http://schemas.microsoft.com/office/drawing/2014/main" id="{13613300-14BE-7E42-2F58-2FD7CE7F87E1}"/>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B8DA1739-B8FC-1029-BD36-4DCC340B761D}"/>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24" name="文本框 23">
            <a:extLst>
              <a:ext uri="{FF2B5EF4-FFF2-40B4-BE49-F238E27FC236}">
                <a16:creationId xmlns:a16="http://schemas.microsoft.com/office/drawing/2014/main" id="{C38B2ACA-C533-38DC-31ED-34F326779612}"/>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5" name="文本框 24">
            <a:extLst>
              <a:ext uri="{FF2B5EF4-FFF2-40B4-BE49-F238E27FC236}">
                <a16:creationId xmlns:a16="http://schemas.microsoft.com/office/drawing/2014/main" id="{1C44A72C-3015-875E-CEC4-D71C4C26D4F3}"/>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6" name="矩形: 圆角 25">
            <a:extLst>
              <a:ext uri="{FF2B5EF4-FFF2-40B4-BE49-F238E27FC236}">
                <a16:creationId xmlns:a16="http://schemas.microsoft.com/office/drawing/2014/main" id="{66254456-A975-58F0-2DA9-A9FFAD52568F}"/>
              </a:ext>
            </a:extLst>
          </p:cNvPr>
          <p:cNvSpPr/>
          <p:nvPr/>
        </p:nvSpPr>
        <p:spPr>
          <a:xfrm>
            <a:off x="4375651"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7" name="文本框 26">
            <a:extLst>
              <a:ext uri="{FF2B5EF4-FFF2-40B4-BE49-F238E27FC236}">
                <a16:creationId xmlns:a16="http://schemas.microsoft.com/office/drawing/2014/main" id="{6D8D130A-E6DC-AB8E-2F46-C79A0E1C5E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B568BD7D-9800-BAAC-54A1-F3417CD2B3C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表格&#10;&#10;描述已自动生成">
            <a:extLst>
              <a:ext uri="{FF2B5EF4-FFF2-40B4-BE49-F238E27FC236}">
                <a16:creationId xmlns:a16="http://schemas.microsoft.com/office/drawing/2014/main" id="{72ADEFE0-69C3-A719-3DF6-C6D664045622}"/>
              </a:ext>
            </a:extLst>
          </p:cNvPr>
          <p:cNvPicPr>
            <a:picLocks noChangeAspect="1"/>
          </p:cNvPicPr>
          <p:nvPr/>
        </p:nvPicPr>
        <p:blipFill>
          <a:blip r:embed="rId3"/>
          <a:stretch>
            <a:fillRect/>
          </a:stretch>
        </p:blipFill>
        <p:spPr>
          <a:xfrm>
            <a:off x="1985150" y="1390801"/>
            <a:ext cx="7913451" cy="4722728"/>
          </a:xfrm>
          <a:prstGeom prst="rect">
            <a:avLst/>
          </a:prstGeom>
        </p:spPr>
      </p:pic>
      <p:sp>
        <p:nvSpPr>
          <p:cNvPr id="11" name="矩形 10">
            <a:extLst>
              <a:ext uri="{FF2B5EF4-FFF2-40B4-BE49-F238E27FC236}">
                <a16:creationId xmlns:a16="http://schemas.microsoft.com/office/drawing/2014/main" id="{7CBEB2A0-53E5-BA72-1BAA-EEE691BA7FC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5E02B88A-F33B-1574-4E6E-970E3037171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1B5A4740-7DD2-2C66-CB3D-06280469D97E}"/>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53E8388D-947C-15D3-E3D4-C674671512F1}"/>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EBDD44B0-56B9-2EEA-7C50-820967D6366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B353E085-506B-E709-956B-371A223ECED0}"/>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56175E92-3470-9254-332A-D21F7118AFA7}"/>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CEEED78E-08C0-7DD4-9F67-29DD2AD1F4F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C20B495D-4D57-A2AB-9A6D-98C17797602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456B1708-EFD0-3A26-E35A-983A988791D8}"/>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EB3EDB8-8872-1633-DE93-A3028183F257}"/>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7FC4B7B8-3F82-9DD8-F572-B9B533E4A0EE}"/>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3ED48E55-DE4C-8C53-56BE-87AAFCAC1A47}"/>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36FFE0DB-4AAB-04EA-630C-6FAA52F7EE8E}"/>
              </a:ext>
            </a:extLst>
          </p:cNvPr>
          <p:cNvSpPr/>
          <p:nvPr/>
        </p:nvSpPr>
        <p:spPr>
          <a:xfrm>
            <a:off x="6186483"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48402B57-42CD-C97A-879B-4CE870B0E21D}"/>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6475AB1-C983-0ABA-2CCC-C52FC70C93D8}"/>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图表, 折线图&#10;&#10;描述已自动生成">
            <a:extLst>
              <a:ext uri="{FF2B5EF4-FFF2-40B4-BE49-F238E27FC236}">
                <a16:creationId xmlns:a16="http://schemas.microsoft.com/office/drawing/2014/main" id="{A32429A6-858F-0132-F6F1-1DE773097F34}"/>
              </a:ext>
            </a:extLst>
          </p:cNvPr>
          <p:cNvPicPr>
            <a:picLocks noChangeAspect="1"/>
          </p:cNvPicPr>
          <p:nvPr/>
        </p:nvPicPr>
        <p:blipFill>
          <a:blip r:embed="rId3"/>
          <a:stretch>
            <a:fillRect/>
          </a:stretch>
        </p:blipFill>
        <p:spPr>
          <a:xfrm>
            <a:off x="471362" y="1395115"/>
            <a:ext cx="4924425" cy="4188073"/>
          </a:xfrm>
          <a:prstGeom prst="rect">
            <a:avLst/>
          </a:prstGeom>
        </p:spPr>
      </p:pic>
      <p:pic>
        <p:nvPicPr>
          <p:cNvPr id="11" name="图片 10" descr="图表, 折线图&#10;&#10;描述已自动生成">
            <a:extLst>
              <a:ext uri="{FF2B5EF4-FFF2-40B4-BE49-F238E27FC236}">
                <a16:creationId xmlns:a16="http://schemas.microsoft.com/office/drawing/2014/main" id="{F59FE62D-8CC9-73E7-8344-E0C22F60B675}"/>
              </a:ext>
            </a:extLst>
          </p:cNvPr>
          <p:cNvPicPr>
            <a:picLocks noChangeAspect="1"/>
          </p:cNvPicPr>
          <p:nvPr/>
        </p:nvPicPr>
        <p:blipFill>
          <a:blip r:embed="rId4"/>
          <a:stretch>
            <a:fillRect/>
          </a:stretch>
        </p:blipFill>
        <p:spPr>
          <a:xfrm>
            <a:off x="6273772" y="1395115"/>
            <a:ext cx="4924425" cy="4187825"/>
          </a:xfrm>
          <a:prstGeom prst="rect">
            <a:avLst/>
          </a:prstGeom>
        </p:spPr>
      </p:pic>
      <p:sp>
        <p:nvSpPr>
          <p:cNvPr id="12" name="矩形 11">
            <a:extLst>
              <a:ext uri="{FF2B5EF4-FFF2-40B4-BE49-F238E27FC236}">
                <a16:creationId xmlns:a16="http://schemas.microsoft.com/office/drawing/2014/main" id="{66E7A1B1-02EA-21A1-1AEC-F9E58BFE1CA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矩形 12">
            <a:extLst>
              <a:ext uri="{FF2B5EF4-FFF2-40B4-BE49-F238E27FC236}">
                <a16:creationId xmlns:a16="http://schemas.microsoft.com/office/drawing/2014/main" id="{B8C54F06-46FD-76CB-F118-58F899B1928C}"/>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文本框 13">
            <a:extLst>
              <a:ext uri="{FF2B5EF4-FFF2-40B4-BE49-F238E27FC236}">
                <a16:creationId xmlns:a16="http://schemas.microsoft.com/office/drawing/2014/main" id="{0F786817-DEB9-E567-6A21-3427FE8739A3}"/>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a:extLst>
              <a:ext uri="{FF2B5EF4-FFF2-40B4-BE49-F238E27FC236}">
                <a16:creationId xmlns:a16="http://schemas.microsoft.com/office/drawing/2014/main" id="{523158FD-1103-2812-A7CE-F0F10648E5A6}"/>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a:extLst>
              <a:ext uri="{FF2B5EF4-FFF2-40B4-BE49-F238E27FC236}">
                <a16:creationId xmlns:a16="http://schemas.microsoft.com/office/drawing/2014/main" id="{71AAFFED-EBDE-2E56-5E08-763047E4E39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a:extLst>
              <a:ext uri="{FF2B5EF4-FFF2-40B4-BE49-F238E27FC236}">
                <a16:creationId xmlns:a16="http://schemas.microsoft.com/office/drawing/2014/main" id="{D8C00EED-C30D-5BE7-273C-28ED2EBA447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a:extLst>
              <a:ext uri="{FF2B5EF4-FFF2-40B4-BE49-F238E27FC236}">
                <a16:creationId xmlns:a16="http://schemas.microsoft.com/office/drawing/2014/main" id="{BAE48E0E-62D2-AD42-0AE0-5EE2AE027CA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a:extLst>
              <a:ext uri="{FF2B5EF4-FFF2-40B4-BE49-F238E27FC236}">
                <a16:creationId xmlns:a16="http://schemas.microsoft.com/office/drawing/2014/main" id="{EC5389D0-7B42-B3B8-80F1-ADF50EA2215C}"/>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a:extLst>
              <a:ext uri="{FF2B5EF4-FFF2-40B4-BE49-F238E27FC236}">
                <a16:creationId xmlns:a16="http://schemas.microsoft.com/office/drawing/2014/main" id="{9767C010-4846-1AE4-31FC-6DB8D6D6D96F}"/>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a:extLst>
              <a:ext uri="{FF2B5EF4-FFF2-40B4-BE49-F238E27FC236}">
                <a16:creationId xmlns:a16="http://schemas.microsoft.com/office/drawing/2014/main" id="{E7C588FE-5744-2D59-3C6E-C97B4653721C}"/>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a:extLst>
              <a:ext uri="{FF2B5EF4-FFF2-40B4-BE49-F238E27FC236}">
                <a16:creationId xmlns:a16="http://schemas.microsoft.com/office/drawing/2014/main" id="{F3F86CAB-D808-1971-4195-29F77A5A880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a:extLst>
              <a:ext uri="{FF2B5EF4-FFF2-40B4-BE49-F238E27FC236}">
                <a16:creationId xmlns:a16="http://schemas.microsoft.com/office/drawing/2014/main" id="{F75BC4F4-070C-334D-BA36-CE95C7CFFF1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4" name="文本框 23">
            <a:extLst>
              <a:ext uri="{FF2B5EF4-FFF2-40B4-BE49-F238E27FC236}">
                <a16:creationId xmlns:a16="http://schemas.microsoft.com/office/drawing/2014/main" id="{98B8FF8A-8438-72AE-632D-71C61029E1F2}"/>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5" name="矩形: 圆角 24">
            <a:extLst>
              <a:ext uri="{FF2B5EF4-FFF2-40B4-BE49-F238E27FC236}">
                <a16:creationId xmlns:a16="http://schemas.microsoft.com/office/drawing/2014/main" id="{597760EC-364A-6351-5DE4-5DDEF63BFA6E}"/>
              </a:ext>
            </a:extLst>
          </p:cNvPr>
          <p:cNvSpPr/>
          <p:nvPr/>
        </p:nvSpPr>
        <p:spPr>
          <a:xfrm>
            <a:off x="62114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E598E748-0D80-347C-1EEE-A4EC86B0746A}"/>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7" name="文本框 26">
            <a:extLst>
              <a:ext uri="{FF2B5EF4-FFF2-40B4-BE49-F238E27FC236}">
                <a16:creationId xmlns:a16="http://schemas.microsoft.com/office/drawing/2014/main" id="{ECB139F8-0A36-AD98-BE28-4159B5757FF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ywiaGRpZCI6ImQ1NzQ2YmQ4NDFiNDFhMTJmZjdjMDI2MDA1Nzc1OTY4IiwidXNlckNvdW50Ijoz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模板常用">
      <a:majorFont>
        <a:latin typeface="Arial Black"/>
        <a:ea typeface="思源黑体 Bold"/>
        <a:cs typeface=""/>
      </a:majorFont>
      <a:minorFont>
        <a:latin typeface="Arial"/>
        <a:ea typeface="思源黑体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2416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TotalTime>
  <Words>1508</Words>
  <Application>Microsoft Office PowerPoint</Application>
  <PresentationFormat>宽屏</PresentationFormat>
  <Paragraphs>192</Paragraphs>
  <Slides>13</Slides>
  <Notes>12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微软雅黑</vt:lpstr>
      <vt:lpstr>思源黑体 CN Bold</vt:lpstr>
      <vt:lpstr>Agency FB</vt:lpstr>
      <vt:lpstr>Arial</vt:lpstr>
      <vt:lpstr>Abadi</vt:lpstr>
      <vt:lpstr>思源黑体 CN Regular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贺思超</dc:creator>
  <cp:lastModifiedBy>He Routhleck</cp:lastModifiedBy>
  <cp:revision>82</cp:revision>
  <dcterms:created xsi:type="dcterms:W3CDTF">2022-03-28T11:29:00Z</dcterms:created>
  <dcterms:modified xsi:type="dcterms:W3CDTF">2022-06-21T02:42:52Z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2052-11.1.0.11579</vt:lpwstr>
  </property>
  <property fmtid="{D5CDD505-2E9C-101B-9397-08002B2CF9AE}" pid="3" name="KSOTemplateUUID">
    <vt:lpwstr>v1.0_mb_tmEDieqgjlNeP3BcILdEsg==</vt:lpwstr>
  </property>
  <property fmtid="{D5CDD505-2E9C-101B-9397-08002B2CF9AE}" pid="4" name="ICV">
    <vt:lpwstr>269A30293A8049AEA573DCACA0A3671D</vt:lpwstr>
  </property>
</Properties>
</file>

<file path=docProps/thumbnail.jpeg>
</file>